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  <p:sldMasterId id="2147483931" r:id="rId2"/>
  </p:sldMasterIdLst>
  <p:notesMasterIdLst>
    <p:notesMasterId r:id="rId29"/>
  </p:notesMasterIdLst>
  <p:handoutMasterIdLst>
    <p:handoutMasterId r:id="rId30"/>
  </p:handoutMasterIdLst>
  <p:sldIdLst>
    <p:sldId id="795" r:id="rId3"/>
    <p:sldId id="796" r:id="rId4"/>
    <p:sldId id="797" r:id="rId5"/>
    <p:sldId id="818" r:id="rId6"/>
    <p:sldId id="790" r:id="rId7"/>
    <p:sldId id="825" r:id="rId8"/>
    <p:sldId id="826" r:id="rId9"/>
    <p:sldId id="827" r:id="rId10"/>
    <p:sldId id="828" r:id="rId11"/>
    <p:sldId id="819" r:id="rId12"/>
    <p:sldId id="820" r:id="rId13"/>
    <p:sldId id="821" r:id="rId14"/>
    <p:sldId id="822" r:id="rId15"/>
    <p:sldId id="823" r:id="rId16"/>
    <p:sldId id="824" r:id="rId17"/>
    <p:sldId id="800" r:id="rId18"/>
    <p:sldId id="802" r:id="rId19"/>
    <p:sldId id="804" r:id="rId20"/>
    <p:sldId id="816" r:id="rId21"/>
    <p:sldId id="817" r:id="rId22"/>
    <p:sldId id="807" r:id="rId23"/>
    <p:sldId id="811" r:id="rId24"/>
    <p:sldId id="812" r:id="rId25"/>
    <p:sldId id="813" r:id="rId26"/>
    <p:sldId id="809" r:id="rId27"/>
    <p:sldId id="82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son, Jesse A." initials="DJ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C8"/>
    <a:srgbClr val="002254"/>
    <a:srgbClr val="0A0244"/>
    <a:srgbClr val="009900"/>
    <a:srgbClr val="00007A"/>
    <a:srgbClr val="0000FF"/>
    <a:srgbClr val="00347E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5711" autoAdjust="0"/>
  </p:normalViewPr>
  <p:slideViewPr>
    <p:cSldViewPr>
      <p:cViewPr>
        <p:scale>
          <a:sx n="70" d="100"/>
          <a:sy n="70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e.a.davidson\AppData\Local\Temp\OneNote\15.0\NT\1\Mailer%20Shipment%20(Dropship)%20Scan%20Compliance%20Report%2020140519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eInduction</a:t>
            </a:r>
            <a:r>
              <a:rPr lang="en-US" baseline="0"/>
              <a:t> National Scan Rate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'\Users\eduardo.suarez\AppData\Local\Microsoft\Windows\Temporary Internet Files\Content.Outlook\C9AFF8LI\[eInduction Scan Rate Data 05192014.xlsx]Sheet2'!$A$9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'\Users\eduardo.suarez\AppData\Local\Microsoft\Windows\Temporary Internet Files\Content.Outlook\C9AFF8LI\[eInduction Scan Rate Data 05192014.xlsx]Sheet2'!$B$1:$H$1</c:f>
              <c:strCache>
                <c:ptCount val="7"/>
                <c:pt idx="0">
                  <c:v>3/15 - 3/21</c:v>
                </c:pt>
                <c:pt idx="1">
                  <c:v>3/22 - 3/28 </c:v>
                </c:pt>
                <c:pt idx="2">
                  <c:v>3/29 - 4/4</c:v>
                </c:pt>
                <c:pt idx="3">
                  <c:v>4/5 - 4/11</c:v>
                </c:pt>
                <c:pt idx="4">
                  <c:v>4/12 - 4/18</c:v>
                </c:pt>
                <c:pt idx="5">
                  <c:v>4/19 - 4/25</c:v>
                </c:pt>
                <c:pt idx="6">
                  <c:v>4/26- 5/02</c:v>
                </c:pt>
              </c:strCache>
            </c:strRef>
          </c:cat>
          <c:val>
            <c:numRef>
              <c:f>'\Users\eduardo.suarez\AppData\Local\Microsoft\Windows\Temporary Internet Files\Content.Outlook\C9AFF8LI\[eInduction Scan Rate Data 05192014.xlsx]Sheet2'!$B$9:$H$9</c:f>
              <c:numCache>
                <c:formatCode>General</c:formatCode>
                <c:ptCount val="7"/>
                <c:pt idx="0">
                  <c:v>0.86380247987818137</c:v>
                </c:pt>
                <c:pt idx="1">
                  <c:v>0.86380247987818137</c:v>
                </c:pt>
                <c:pt idx="2">
                  <c:v>0.85492083420520337</c:v>
                </c:pt>
                <c:pt idx="3">
                  <c:v>0.8872558711746743</c:v>
                </c:pt>
                <c:pt idx="4">
                  <c:v>0.86787780331246533</c:v>
                </c:pt>
                <c:pt idx="5">
                  <c:v>0.9</c:v>
                </c:pt>
                <c:pt idx="6">
                  <c:v>0.92821681766376263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63808"/>
        <c:axId val="199201920"/>
      </c:lineChart>
      <c:catAx>
        <c:axId val="1990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01920"/>
        <c:crosses val="autoZero"/>
        <c:auto val="1"/>
        <c:lblAlgn val="ctr"/>
        <c:lblOffset val="100"/>
        <c:noMultiLvlLbl val="0"/>
      </c:catAx>
      <c:valAx>
        <c:axId val="19920192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63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0C161-37B1-4E85-AEE0-D563B7FA0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7F46B5-C874-42E8-9240-218BD23F8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CCED-4EF6-44FD-A891-09821CD726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altLang="en-US" dirty="0" smtClean="0"/>
              <a:t>How do I get to my reports?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E113B-563C-434E-931A-2105666BAFA2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altLang="en-US" dirty="0" smtClean="0"/>
              <a:t>How do I get to my reports?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E113B-563C-434E-931A-2105666BAFA2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0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altLang="en-US" dirty="0" smtClean="0"/>
              <a:t>How do I get to my reports?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E113B-563C-434E-931A-2105666BAFA2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0CCED-4EF6-44FD-A891-09821CD726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30224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B3E1C-CE23-47CA-ABBF-1B2A5CED27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46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Seamless Acceptance</a:t>
            </a:r>
            <a:r>
              <a:rPr lang="en-US" altLang="en-US" baseline="0" dirty="0" smtClean="0"/>
              <a:t> = mailer locations that will be on Seamless Acceptance by 5/19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Approved Mailers = mailer locations that have qualified for Seamless Acceptance but will not be activated by 5/19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Parallel Mailers = mailer locations on Seamless Parallel that have not qualified for Seamless Acceptance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New Parallel Mailers = DMUs over 90% FS that aren’t currently on Seamless Acceptance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64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46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Seamless Acceptance</a:t>
            </a:r>
            <a:r>
              <a:rPr lang="en-US" altLang="en-US" baseline="0" dirty="0" smtClean="0"/>
              <a:t> = mailer locations that will be on Seamless Acceptance by 5/19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Approved Mailers = mailer locations that have qualified for Seamless Acceptance but will not be activated by 5/19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Parallel Mailers = mailer locations on Seamless Parallel that have not qualified for Seamless Acceptance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New Parallel Mailers = DMUs over 90% FS that aren’t currently on Seamless Acceptance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3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6148388"/>
            <a:ext cx="3048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/>
          <p:nvPr userDrawn="1"/>
        </p:nvSpPr>
        <p:spPr>
          <a:xfrm flipH="1">
            <a:off x="0" y="69850"/>
            <a:ext cx="9144000" cy="14541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06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5151438" y="660400"/>
            <a:ext cx="39624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101000"/>
                </a:solidFill>
                <a:latin typeface="Cambria" pitchFamily="18" charset="0"/>
              </a:rPr>
              <a:t>Mail Entry &amp; Payment Technologies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162800" cy="1219200"/>
          </a:xfrm>
        </p:spPr>
        <p:txBody>
          <a:bodyPr/>
          <a:lstStyle>
            <a:lvl1pPr algn="ctr">
              <a:defRPr sz="5800">
                <a:latin typeface="Cambria" pitchFamily="18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343400"/>
            <a:ext cx="5029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latin typeface="Cambria" pitchFamily="18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B03C61-D8C4-4723-A6E0-DF6DE232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16332D9A-34DF-4617-8D52-97C2ABC2D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49E5-E088-4453-987E-4603A9778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0BDC-A836-4274-99D9-CDE299693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050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2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88"/>
            <a:ext cx="8135938" cy="4795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8588"/>
            <a:ext cx="3990975" cy="4795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398588"/>
            <a:ext cx="3992563" cy="4795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84582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9737-9720-4BC0-B066-B915B0888C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51A8-769D-4CAC-9F05-E3A60A29B6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247"/>
            <a:ext cx="8229600" cy="731837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  <a:defRPr lang="en-US" sz="28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>
              <a:buClr>
                <a:srgbClr val="333399"/>
              </a:buClr>
              <a:buSzPct val="90000"/>
              <a:buFont typeface="Wingdings" pitchFamily="2" charset="2"/>
              <a:buChar char="§"/>
              <a:defRPr lang="en-US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buClr>
                <a:srgbClr val="333399"/>
              </a:buClr>
              <a:buSzPct val="80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buClr>
                <a:srgbClr val="333399"/>
              </a:buClr>
              <a:buSzPct val="80000"/>
              <a:buFont typeface="Wingdings" pitchFamily="2" charset="2"/>
              <a:buChar char="§"/>
              <a:defRPr lang="en-US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buClr>
                <a:srgbClr val="333399"/>
              </a:buClr>
              <a:buFont typeface="Wingdings" pitchFamily="2" charset="2"/>
              <a:buChar char="§"/>
              <a:defRPr lang="en-US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F40D33E2-37E5-4593-B5BD-87CCCE5BF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228600"/>
            <a:ext cx="8458200" cy="655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9737-9720-4BC0-B066-B915B0888C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51A8-769D-4CAC-9F05-E3A60A29B6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mbr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402F3B3A-63A7-400B-BAB9-9470B3CD3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3"/>
            <a:ext cx="8229600" cy="731837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BB931F7A-FF19-4EAC-AFD2-D90F7D8FD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95D7C8-0C2A-4AC0-A26E-75E33D98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BBA93931-C554-48B7-A51B-490D3A141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1F507A-2FE8-4734-9107-24BE375F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8B1CCFCC-1553-47F7-A88A-F07EAAC0C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2FCB67DC-6D78-41A2-A5DE-DF620210D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-31750"/>
            <a:ext cx="9148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59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D300836-BB8E-4183-B85E-055F56218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usps-logo_nov-201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1095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3"/>
          <p:cNvSpPr txBox="1">
            <a:spLocks noChangeArrowheads="1"/>
          </p:cNvSpPr>
          <p:nvPr userDrawn="1"/>
        </p:nvSpPr>
        <p:spPr bwMode="auto">
          <a:xfrm>
            <a:off x="0" y="0"/>
            <a:ext cx="396240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Mail Entry &amp; Payment Technologies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17" r:id="rId12"/>
    <p:sldLayoutId id="2147483929" r:id="rId13"/>
    <p:sldLayoutId id="214748393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75000"/>
        <a:buFont typeface="Wingdings" pitchFamily="2" charset="2"/>
        <a:buChar char="§"/>
        <a:defRPr lang="en-US" sz="2800" dirty="0">
          <a:solidFill>
            <a:schemeClr val="tx1"/>
          </a:solidFill>
          <a:latin typeface="Cambria" pitchFamily="18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lang="en-US" sz="2400" dirty="0">
          <a:solidFill>
            <a:schemeClr val="tx1"/>
          </a:solidFill>
          <a:latin typeface="Cambria" pitchFamily="18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lang="en-US" sz="2000" dirty="0">
          <a:solidFill>
            <a:schemeClr val="tx1"/>
          </a:solidFill>
          <a:latin typeface="Cambria" pitchFamily="18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lang="en-US" sz="2000" dirty="0">
          <a:solidFill>
            <a:schemeClr val="tx1"/>
          </a:solidFill>
          <a:latin typeface="Cambria" pitchFamily="18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lang="en-US" sz="2000" dirty="0">
          <a:solidFill>
            <a:schemeClr val="tx1"/>
          </a:solidFill>
          <a:latin typeface="Cambria" pitchFamily="18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-4763" y="0"/>
            <a:ext cx="9150351" cy="1004888"/>
            <a:chOff x="-3" y="0"/>
            <a:chExt cx="5764" cy="633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-3" y="0"/>
              <a:ext cx="5764" cy="633"/>
              <a:chOff x="-3" y="0"/>
              <a:chExt cx="5764" cy="633"/>
            </a:xfrm>
          </p:grpSpPr>
          <p:sp>
            <p:nvSpPr>
              <p:cNvPr id="106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633"/>
              </a:xfrm>
              <a:prstGeom prst="rect">
                <a:avLst/>
              </a:prstGeom>
              <a:solidFill>
                <a:srgbClr val="60A1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067" name="Line 7"/>
              <p:cNvSpPr>
                <a:spLocks noChangeShapeType="1"/>
              </p:cNvSpPr>
              <p:nvPr/>
            </p:nvSpPr>
            <p:spPr bwMode="auto">
              <a:xfrm>
                <a:off x="-3" y="633"/>
                <a:ext cx="57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120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031" name="Group 8"/>
            <p:cNvGrpSpPr>
              <a:grpSpLocks/>
            </p:cNvGrpSpPr>
            <p:nvPr/>
          </p:nvGrpSpPr>
          <p:grpSpPr bwMode="auto">
            <a:xfrm>
              <a:off x="234" y="166"/>
              <a:ext cx="1435" cy="275"/>
              <a:chOff x="390" y="948"/>
              <a:chExt cx="1435" cy="275"/>
            </a:xfrm>
          </p:grpSpPr>
          <p:grpSp>
            <p:nvGrpSpPr>
              <p:cNvPr id="1032" name="Group 9"/>
              <p:cNvGrpSpPr>
                <a:grpSpLocks/>
              </p:cNvGrpSpPr>
              <p:nvPr/>
            </p:nvGrpSpPr>
            <p:grpSpPr bwMode="auto">
              <a:xfrm>
                <a:off x="390" y="948"/>
                <a:ext cx="1296" cy="230"/>
                <a:chOff x="397" y="387"/>
                <a:chExt cx="1752" cy="303"/>
              </a:xfrm>
            </p:grpSpPr>
            <p:sp>
              <p:nvSpPr>
                <p:cNvPr id="1035" name="Freeform 10"/>
                <p:cNvSpPr>
                  <a:spLocks/>
                </p:cNvSpPr>
                <p:nvPr/>
              </p:nvSpPr>
              <p:spPr bwMode="auto">
                <a:xfrm>
                  <a:off x="397" y="387"/>
                  <a:ext cx="497" cy="303"/>
                </a:xfrm>
                <a:custGeom>
                  <a:avLst/>
                  <a:gdLst>
                    <a:gd name="T0" fmla="*/ 431 w 498"/>
                    <a:gd name="T1" fmla="*/ 302 h 303"/>
                    <a:gd name="T2" fmla="*/ 497 w 498"/>
                    <a:gd name="T3" fmla="*/ 0 h 303"/>
                    <a:gd name="T4" fmla="*/ 66 w 498"/>
                    <a:gd name="T5" fmla="*/ 0 h 303"/>
                    <a:gd name="T6" fmla="*/ 0 w 498"/>
                    <a:gd name="T7" fmla="*/ 302 h 303"/>
                    <a:gd name="T8" fmla="*/ 431 w 498"/>
                    <a:gd name="T9" fmla="*/ 30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8" h="303">
                      <a:moveTo>
                        <a:pt x="431" y="302"/>
                      </a:moveTo>
                      <a:lnTo>
                        <a:pt x="497" y="0"/>
                      </a:lnTo>
                      <a:lnTo>
                        <a:pt x="66" y="0"/>
                      </a:lnTo>
                      <a:lnTo>
                        <a:pt x="0" y="302"/>
                      </a:lnTo>
                      <a:lnTo>
                        <a:pt x="431" y="30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36" name="Freeform 11"/>
                <p:cNvSpPr>
                  <a:spLocks/>
                </p:cNvSpPr>
                <p:nvPr/>
              </p:nvSpPr>
              <p:spPr bwMode="auto">
                <a:xfrm>
                  <a:off x="446" y="398"/>
                  <a:ext cx="438" cy="283"/>
                </a:xfrm>
                <a:custGeom>
                  <a:avLst/>
                  <a:gdLst>
                    <a:gd name="T0" fmla="*/ 27 w 436"/>
                    <a:gd name="T1" fmla="*/ 2 h 283"/>
                    <a:gd name="T2" fmla="*/ 32 w 436"/>
                    <a:gd name="T3" fmla="*/ 3 h 283"/>
                    <a:gd name="T4" fmla="*/ 42 w 436"/>
                    <a:gd name="T5" fmla="*/ 4 h 283"/>
                    <a:gd name="T6" fmla="*/ 56 w 436"/>
                    <a:gd name="T7" fmla="*/ 7 h 283"/>
                    <a:gd name="T8" fmla="*/ 73 w 436"/>
                    <a:gd name="T9" fmla="*/ 10 h 283"/>
                    <a:gd name="T10" fmla="*/ 92 w 436"/>
                    <a:gd name="T11" fmla="*/ 15 h 283"/>
                    <a:gd name="T12" fmla="*/ 113 w 436"/>
                    <a:gd name="T13" fmla="*/ 19 h 283"/>
                    <a:gd name="T14" fmla="*/ 136 w 436"/>
                    <a:gd name="T15" fmla="*/ 23 h 283"/>
                    <a:gd name="T16" fmla="*/ 159 w 436"/>
                    <a:gd name="T17" fmla="*/ 28 h 283"/>
                    <a:gd name="T18" fmla="*/ 181 w 436"/>
                    <a:gd name="T19" fmla="*/ 32 h 283"/>
                    <a:gd name="T20" fmla="*/ 202 w 436"/>
                    <a:gd name="T21" fmla="*/ 36 h 283"/>
                    <a:gd name="T22" fmla="*/ 222 w 436"/>
                    <a:gd name="T23" fmla="*/ 41 h 283"/>
                    <a:gd name="T24" fmla="*/ 239 w 436"/>
                    <a:gd name="T25" fmla="*/ 44 h 283"/>
                    <a:gd name="T26" fmla="*/ 254 w 436"/>
                    <a:gd name="T27" fmla="*/ 47 h 283"/>
                    <a:gd name="T28" fmla="*/ 264 w 436"/>
                    <a:gd name="T29" fmla="*/ 49 h 283"/>
                    <a:gd name="T30" fmla="*/ 270 w 436"/>
                    <a:gd name="T31" fmla="*/ 50 h 283"/>
                    <a:gd name="T32" fmla="*/ 281 w 436"/>
                    <a:gd name="T33" fmla="*/ 52 h 283"/>
                    <a:gd name="T34" fmla="*/ 296 w 436"/>
                    <a:gd name="T35" fmla="*/ 56 h 283"/>
                    <a:gd name="T36" fmla="*/ 308 w 436"/>
                    <a:gd name="T37" fmla="*/ 60 h 283"/>
                    <a:gd name="T38" fmla="*/ 316 w 436"/>
                    <a:gd name="T39" fmla="*/ 63 h 283"/>
                    <a:gd name="T40" fmla="*/ 321 w 436"/>
                    <a:gd name="T41" fmla="*/ 65 h 283"/>
                    <a:gd name="T42" fmla="*/ 323 w 436"/>
                    <a:gd name="T43" fmla="*/ 68 h 283"/>
                    <a:gd name="T44" fmla="*/ 324 w 436"/>
                    <a:gd name="T45" fmla="*/ 69 h 283"/>
                    <a:gd name="T46" fmla="*/ 325 w 436"/>
                    <a:gd name="T47" fmla="*/ 70 h 283"/>
                    <a:gd name="T48" fmla="*/ 338 w 436"/>
                    <a:gd name="T49" fmla="*/ 70 h 283"/>
                    <a:gd name="T50" fmla="*/ 348 w 436"/>
                    <a:gd name="T51" fmla="*/ 71 h 283"/>
                    <a:gd name="T52" fmla="*/ 356 w 436"/>
                    <a:gd name="T53" fmla="*/ 71 h 283"/>
                    <a:gd name="T54" fmla="*/ 362 w 436"/>
                    <a:gd name="T55" fmla="*/ 71 h 283"/>
                    <a:gd name="T56" fmla="*/ 366 w 436"/>
                    <a:gd name="T57" fmla="*/ 73 h 283"/>
                    <a:gd name="T58" fmla="*/ 370 w 436"/>
                    <a:gd name="T59" fmla="*/ 74 h 283"/>
                    <a:gd name="T60" fmla="*/ 373 w 436"/>
                    <a:gd name="T61" fmla="*/ 75 h 283"/>
                    <a:gd name="T62" fmla="*/ 375 w 436"/>
                    <a:gd name="T63" fmla="*/ 77 h 283"/>
                    <a:gd name="T64" fmla="*/ 380 w 436"/>
                    <a:gd name="T65" fmla="*/ 85 h 283"/>
                    <a:gd name="T66" fmla="*/ 382 w 436"/>
                    <a:gd name="T67" fmla="*/ 95 h 283"/>
                    <a:gd name="T68" fmla="*/ 380 w 436"/>
                    <a:gd name="T69" fmla="*/ 105 h 283"/>
                    <a:gd name="T70" fmla="*/ 377 w 436"/>
                    <a:gd name="T71" fmla="*/ 116 h 283"/>
                    <a:gd name="T72" fmla="*/ 372 w 436"/>
                    <a:gd name="T73" fmla="*/ 127 h 283"/>
                    <a:gd name="T74" fmla="*/ 367 w 436"/>
                    <a:gd name="T75" fmla="*/ 135 h 283"/>
                    <a:gd name="T76" fmla="*/ 364 w 436"/>
                    <a:gd name="T77" fmla="*/ 141 h 283"/>
                    <a:gd name="T78" fmla="*/ 362 w 436"/>
                    <a:gd name="T79" fmla="*/ 143 h 283"/>
                    <a:gd name="T80" fmla="*/ 358 w 436"/>
                    <a:gd name="T81" fmla="*/ 145 h 283"/>
                    <a:gd name="T82" fmla="*/ 345 w 436"/>
                    <a:gd name="T83" fmla="*/ 150 h 283"/>
                    <a:gd name="T84" fmla="*/ 327 w 436"/>
                    <a:gd name="T85" fmla="*/ 157 h 283"/>
                    <a:gd name="T86" fmla="*/ 304 w 436"/>
                    <a:gd name="T87" fmla="*/ 166 h 283"/>
                    <a:gd name="T88" fmla="*/ 276 w 436"/>
                    <a:gd name="T89" fmla="*/ 177 h 283"/>
                    <a:gd name="T90" fmla="*/ 246 w 436"/>
                    <a:gd name="T91" fmla="*/ 188 h 283"/>
                    <a:gd name="T92" fmla="*/ 213 w 436"/>
                    <a:gd name="T93" fmla="*/ 201 h 283"/>
                    <a:gd name="T94" fmla="*/ 180 w 436"/>
                    <a:gd name="T95" fmla="*/ 213 h 283"/>
                    <a:gd name="T96" fmla="*/ 146 w 436"/>
                    <a:gd name="T97" fmla="*/ 226 h 283"/>
                    <a:gd name="T98" fmla="*/ 113 w 436"/>
                    <a:gd name="T99" fmla="*/ 239 h 283"/>
                    <a:gd name="T100" fmla="*/ 83 w 436"/>
                    <a:gd name="T101" fmla="*/ 250 h 283"/>
                    <a:gd name="T102" fmla="*/ 56 w 436"/>
                    <a:gd name="T103" fmla="*/ 261 h 283"/>
                    <a:gd name="T104" fmla="*/ 33 w 436"/>
                    <a:gd name="T105" fmla="*/ 269 h 283"/>
                    <a:gd name="T106" fmla="*/ 15 w 436"/>
                    <a:gd name="T107" fmla="*/ 276 h 283"/>
                    <a:gd name="T108" fmla="*/ 4 w 436"/>
                    <a:gd name="T109" fmla="*/ 280 h 283"/>
                    <a:gd name="T110" fmla="*/ 0 w 436"/>
                    <a:gd name="T111" fmla="*/ 282 h 283"/>
                    <a:gd name="T112" fmla="*/ 435 w 436"/>
                    <a:gd name="T113" fmla="*/ 0 h 283"/>
                    <a:gd name="T114" fmla="*/ 26 w 436"/>
                    <a:gd name="T115" fmla="*/ 2 h 28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36" h="283">
                      <a:moveTo>
                        <a:pt x="26" y="2"/>
                      </a:move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7" y="3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4" y="9"/>
                      </a:lnTo>
                      <a:lnTo>
                        <a:pt x="73" y="10"/>
                      </a:lnTo>
                      <a:lnTo>
                        <a:pt x="82" y="13"/>
                      </a:lnTo>
                      <a:lnTo>
                        <a:pt x="92" y="15"/>
                      </a:lnTo>
                      <a:lnTo>
                        <a:pt x="102" y="17"/>
                      </a:lnTo>
                      <a:lnTo>
                        <a:pt x="113" y="19"/>
                      </a:lnTo>
                      <a:lnTo>
                        <a:pt x="125" y="21"/>
                      </a:lnTo>
                      <a:lnTo>
                        <a:pt x="136" y="23"/>
                      </a:lnTo>
                      <a:lnTo>
                        <a:pt x="147" y="25"/>
                      </a:lnTo>
                      <a:lnTo>
                        <a:pt x="159" y="28"/>
                      </a:lnTo>
                      <a:lnTo>
                        <a:pt x="170" y="30"/>
                      </a:lnTo>
                      <a:lnTo>
                        <a:pt x="181" y="32"/>
                      </a:lnTo>
                      <a:lnTo>
                        <a:pt x="192" y="35"/>
                      </a:lnTo>
                      <a:lnTo>
                        <a:pt x="202" y="36"/>
                      </a:lnTo>
                      <a:lnTo>
                        <a:pt x="212" y="39"/>
                      </a:lnTo>
                      <a:lnTo>
                        <a:pt x="222" y="41"/>
                      </a:lnTo>
                      <a:lnTo>
                        <a:pt x="231" y="43"/>
                      </a:lnTo>
                      <a:lnTo>
                        <a:pt x="239" y="44"/>
                      </a:lnTo>
                      <a:lnTo>
                        <a:pt x="247" y="46"/>
                      </a:lnTo>
                      <a:lnTo>
                        <a:pt x="254" y="47"/>
                      </a:lnTo>
                      <a:lnTo>
                        <a:pt x="259" y="48"/>
                      </a:lnTo>
                      <a:lnTo>
                        <a:pt x="264" y="49"/>
                      </a:lnTo>
                      <a:lnTo>
                        <a:pt x="268" y="50"/>
                      </a:lnTo>
                      <a:lnTo>
                        <a:pt x="270" y="50"/>
                      </a:lnTo>
                      <a:lnTo>
                        <a:pt x="271" y="50"/>
                      </a:lnTo>
                      <a:lnTo>
                        <a:pt x="281" y="52"/>
                      </a:lnTo>
                      <a:lnTo>
                        <a:pt x="289" y="54"/>
                      </a:lnTo>
                      <a:lnTo>
                        <a:pt x="296" y="56"/>
                      </a:lnTo>
                      <a:lnTo>
                        <a:pt x="303" y="58"/>
                      </a:lnTo>
                      <a:lnTo>
                        <a:pt x="308" y="60"/>
                      </a:lnTo>
                      <a:lnTo>
                        <a:pt x="312" y="61"/>
                      </a:lnTo>
                      <a:lnTo>
                        <a:pt x="316" y="63"/>
                      </a:lnTo>
                      <a:lnTo>
                        <a:pt x="319" y="64"/>
                      </a:lnTo>
                      <a:lnTo>
                        <a:pt x="321" y="65"/>
                      </a:lnTo>
                      <a:lnTo>
                        <a:pt x="322" y="67"/>
                      </a:lnTo>
                      <a:lnTo>
                        <a:pt x="323" y="68"/>
                      </a:lnTo>
                      <a:lnTo>
                        <a:pt x="324" y="69"/>
                      </a:lnTo>
                      <a:lnTo>
                        <a:pt x="325" y="70"/>
                      </a:lnTo>
                      <a:lnTo>
                        <a:pt x="332" y="70"/>
                      </a:lnTo>
                      <a:lnTo>
                        <a:pt x="338" y="70"/>
                      </a:lnTo>
                      <a:lnTo>
                        <a:pt x="343" y="70"/>
                      </a:lnTo>
                      <a:lnTo>
                        <a:pt x="348" y="71"/>
                      </a:lnTo>
                      <a:lnTo>
                        <a:pt x="352" y="71"/>
                      </a:lnTo>
                      <a:lnTo>
                        <a:pt x="356" y="71"/>
                      </a:lnTo>
                      <a:lnTo>
                        <a:pt x="359" y="71"/>
                      </a:lnTo>
                      <a:lnTo>
                        <a:pt x="362" y="71"/>
                      </a:lnTo>
                      <a:lnTo>
                        <a:pt x="364" y="72"/>
                      </a:lnTo>
                      <a:lnTo>
                        <a:pt x="366" y="73"/>
                      </a:lnTo>
                      <a:lnTo>
                        <a:pt x="368" y="73"/>
                      </a:lnTo>
                      <a:lnTo>
                        <a:pt x="370" y="74"/>
                      </a:lnTo>
                      <a:lnTo>
                        <a:pt x="371" y="75"/>
                      </a:lnTo>
                      <a:lnTo>
                        <a:pt x="373" y="75"/>
                      </a:lnTo>
                      <a:lnTo>
                        <a:pt x="374" y="76"/>
                      </a:lnTo>
                      <a:lnTo>
                        <a:pt x="375" y="77"/>
                      </a:lnTo>
                      <a:lnTo>
                        <a:pt x="378" y="81"/>
                      </a:lnTo>
                      <a:lnTo>
                        <a:pt x="380" y="85"/>
                      </a:lnTo>
                      <a:lnTo>
                        <a:pt x="381" y="90"/>
                      </a:lnTo>
                      <a:lnTo>
                        <a:pt x="382" y="95"/>
                      </a:lnTo>
                      <a:lnTo>
                        <a:pt x="381" y="100"/>
                      </a:lnTo>
                      <a:lnTo>
                        <a:pt x="380" y="105"/>
                      </a:lnTo>
                      <a:lnTo>
                        <a:pt x="379" y="111"/>
                      </a:lnTo>
                      <a:lnTo>
                        <a:pt x="377" y="116"/>
                      </a:lnTo>
                      <a:lnTo>
                        <a:pt x="374" y="122"/>
                      </a:lnTo>
                      <a:lnTo>
                        <a:pt x="372" y="127"/>
                      </a:lnTo>
                      <a:lnTo>
                        <a:pt x="370" y="131"/>
                      </a:lnTo>
                      <a:lnTo>
                        <a:pt x="367" y="135"/>
                      </a:lnTo>
                      <a:lnTo>
                        <a:pt x="365" y="139"/>
                      </a:lnTo>
                      <a:lnTo>
                        <a:pt x="364" y="141"/>
                      </a:lnTo>
                      <a:lnTo>
                        <a:pt x="363" y="142"/>
                      </a:lnTo>
                      <a:lnTo>
                        <a:pt x="362" y="143"/>
                      </a:lnTo>
                      <a:lnTo>
                        <a:pt x="361" y="144"/>
                      </a:lnTo>
                      <a:lnTo>
                        <a:pt x="358" y="145"/>
                      </a:lnTo>
                      <a:lnTo>
                        <a:pt x="352" y="147"/>
                      </a:lnTo>
                      <a:lnTo>
                        <a:pt x="345" y="150"/>
                      </a:lnTo>
                      <a:lnTo>
                        <a:pt x="337" y="153"/>
                      </a:lnTo>
                      <a:lnTo>
                        <a:pt x="327" y="157"/>
                      </a:lnTo>
                      <a:lnTo>
                        <a:pt x="316" y="161"/>
                      </a:lnTo>
                      <a:lnTo>
                        <a:pt x="304" y="166"/>
                      </a:lnTo>
                      <a:lnTo>
                        <a:pt x="290" y="171"/>
                      </a:lnTo>
                      <a:lnTo>
                        <a:pt x="276" y="177"/>
                      </a:lnTo>
                      <a:lnTo>
                        <a:pt x="261" y="182"/>
                      </a:lnTo>
                      <a:lnTo>
                        <a:pt x="246" y="188"/>
                      </a:lnTo>
                      <a:lnTo>
                        <a:pt x="230" y="195"/>
                      </a:lnTo>
                      <a:lnTo>
                        <a:pt x="213" y="201"/>
                      </a:lnTo>
                      <a:lnTo>
                        <a:pt x="196" y="207"/>
                      </a:lnTo>
                      <a:lnTo>
                        <a:pt x="180" y="213"/>
                      </a:lnTo>
                      <a:lnTo>
                        <a:pt x="163" y="220"/>
                      </a:lnTo>
                      <a:lnTo>
                        <a:pt x="146" y="226"/>
                      </a:lnTo>
                      <a:lnTo>
                        <a:pt x="130" y="233"/>
                      </a:lnTo>
                      <a:lnTo>
                        <a:pt x="113" y="239"/>
                      </a:lnTo>
                      <a:lnTo>
                        <a:pt x="98" y="245"/>
                      </a:lnTo>
                      <a:lnTo>
                        <a:pt x="83" y="250"/>
                      </a:lnTo>
                      <a:lnTo>
                        <a:pt x="69" y="256"/>
                      </a:lnTo>
                      <a:lnTo>
                        <a:pt x="56" y="261"/>
                      </a:lnTo>
                      <a:lnTo>
                        <a:pt x="44" y="265"/>
                      </a:lnTo>
                      <a:lnTo>
                        <a:pt x="33" y="269"/>
                      </a:lnTo>
                      <a:lnTo>
                        <a:pt x="24" y="273"/>
                      </a:lnTo>
                      <a:lnTo>
                        <a:pt x="15" y="276"/>
                      </a:lnTo>
                      <a:lnTo>
                        <a:pt x="9" y="279"/>
                      </a:lnTo>
                      <a:lnTo>
                        <a:pt x="4" y="280"/>
                      </a:lnTo>
                      <a:lnTo>
                        <a:pt x="1" y="282"/>
                      </a:lnTo>
                      <a:lnTo>
                        <a:pt x="0" y="282"/>
                      </a:lnTo>
                      <a:lnTo>
                        <a:pt x="374" y="282"/>
                      </a:lnTo>
                      <a:lnTo>
                        <a:pt x="435" y="0"/>
                      </a:lnTo>
                      <a:lnTo>
                        <a:pt x="26" y="0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37" name="Freeform 12"/>
                <p:cNvSpPr>
                  <a:spLocks/>
                </p:cNvSpPr>
                <p:nvPr/>
              </p:nvSpPr>
              <p:spPr bwMode="auto">
                <a:xfrm>
                  <a:off x="717" y="484"/>
                  <a:ext cx="93" cy="46"/>
                </a:xfrm>
                <a:custGeom>
                  <a:avLst/>
                  <a:gdLst>
                    <a:gd name="T0" fmla="*/ 32 w 93"/>
                    <a:gd name="T1" fmla="*/ 9 h 46"/>
                    <a:gd name="T2" fmla="*/ 25 w 93"/>
                    <a:gd name="T3" fmla="*/ 10 h 46"/>
                    <a:gd name="T4" fmla="*/ 18 w 93"/>
                    <a:gd name="T5" fmla="*/ 11 h 46"/>
                    <a:gd name="T6" fmla="*/ 11 w 93"/>
                    <a:gd name="T7" fmla="*/ 12 h 46"/>
                    <a:gd name="T8" fmla="*/ 4 w 93"/>
                    <a:gd name="T9" fmla="*/ 13 h 46"/>
                    <a:gd name="T10" fmla="*/ 1 w 93"/>
                    <a:gd name="T11" fmla="*/ 14 h 46"/>
                    <a:gd name="T12" fmla="*/ 0 w 93"/>
                    <a:gd name="T13" fmla="*/ 16 h 46"/>
                    <a:gd name="T14" fmla="*/ 1 w 93"/>
                    <a:gd name="T15" fmla="*/ 18 h 46"/>
                    <a:gd name="T16" fmla="*/ 3 w 93"/>
                    <a:gd name="T17" fmla="*/ 19 h 46"/>
                    <a:gd name="T18" fmla="*/ 7 w 93"/>
                    <a:gd name="T19" fmla="*/ 19 h 46"/>
                    <a:gd name="T20" fmla="*/ 14 w 93"/>
                    <a:gd name="T21" fmla="*/ 19 h 46"/>
                    <a:gd name="T22" fmla="*/ 23 w 93"/>
                    <a:gd name="T23" fmla="*/ 19 h 46"/>
                    <a:gd name="T24" fmla="*/ 33 w 93"/>
                    <a:gd name="T25" fmla="*/ 17 h 46"/>
                    <a:gd name="T26" fmla="*/ 43 w 93"/>
                    <a:gd name="T27" fmla="*/ 16 h 46"/>
                    <a:gd name="T28" fmla="*/ 53 w 93"/>
                    <a:gd name="T29" fmla="*/ 15 h 46"/>
                    <a:gd name="T30" fmla="*/ 62 w 93"/>
                    <a:gd name="T31" fmla="*/ 15 h 46"/>
                    <a:gd name="T32" fmla="*/ 70 w 93"/>
                    <a:gd name="T33" fmla="*/ 14 h 46"/>
                    <a:gd name="T34" fmla="*/ 76 w 93"/>
                    <a:gd name="T35" fmla="*/ 15 h 46"/>
                    <a:gd name="T36" fmla="*/ 81 w 93"/>
                    <a:gd name="T37" fmla="*/ 16 h 46"/>
                    <a:gd name="T38" fmla="*/ 82 w 93"/>
                    <a:gd name="T39" fmla="*/ 20 h 46"/>
                    <a:gd name="T40" fmla="*/ 80 w 93"/>
                    <a:gd name="T41" fmla="*/ 27 h 46"/>
                    <a:gd name="T42" fmla="*/ 77 w 93"/>
                    <a:gd name="T43" fmla="*/ 36 h 46"/>
                    <a:gd name="T44" fmla="*/ 75 w 93"/>
                    <a:gd name="T45" fmla="*/ 44 h 46"/>
                    <a:gd name="T46" fmla="*/ 77 w 93"/>
                    <a:gd name="T47" fmla="*/ 45 h 46"/>
                    <a:gd name="T48" fmla="*/ 80 w 93"/>
                    <a:gd name="T49" fmla="*/ 42 h 46"/>
                    <a:gd name="T50" fmla="*/ 84 w 93"/>
                    <a:gd name="T51" fmla="*/ 35 h 46"/>
                    <a:gd name="T52" fmla="*/ 88 w 93"/>
                    <a:gd name="T53" fmla="*/ 27 h 46"/>
                    <a:gd name="T54" fmla="*/ 91 w 93"/>
                    <a:gd name="T55" fmla="*/ 19 h 46"/>
                    <a:gd name="T56" fmla="*/ 92 w 93"/>
                    <a:gd name="T57" fmla="*/ 10 h 46"/>
                    <a:gd name="T58" fmla="*/ 89 w 93"/>
                    <a:gd name="T59" fmla="*/ 5 h 46"/>
                    <a:gd name="T60" fmla="*/ 82 w 93"/>
                    <a:gd name="T61" fmla="*/ 2 h 46"/>
                    <a:gd name="T62" fmla="*/ 73 w 93"/>
                    <a:gd name="T63" fmla="*/ 0 h 46"/>
                    <a:gd name="T64" fmla="*/ 44 w 93"/>
                    <a:gd name="T65" fmla="*/ 0 h 46"/>
                    <a:gd name="T66" fmla="*/ 41 w 93"/>
                    <a:gd name="T67" fmla="*/ 1 h 46"/>
                    <a:gd name="T68" fmla="*/ 39 w 93"/>
                    <a:gd name="T69" fmla="*/ 3 h 46"/>
                    <a:gd name="T70" fmla="*/ 37 w 93"/>
                    <a:gd name="T71" fmla="*/ 5 h 46"/>
                    <a:gd name="T72" fmla="*/ 34 w 93"/>
                    <a:gd name="T73" fmla="*/ 7 h 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" h="46">
                      <a:moveTo>
                        <a:pt x="34" y="7"/>
                      </a:moveTo>
                      <a:lnTo>
                        <a:pt x="32" y="9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8" y="12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3" y="19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38" y="17"/>
                      </a:lnTo>
                      <a:lnTo>
                        <a:pt x="43" y="16"/>
                      </a:lnTo>
                      <a:lnTo>
                        <a:pt x="48" y="16"/>
                      </a:lnTo>
                      <a:lnTo>
                        <a:pt x="53" y="15"/>
                      </a:lnTo>
                      <a:lnTo>
                        <a:pt x="58" y="15"/>
                      </a:lnTo>
                      <a:lnTo>
                        <a:pt x="62" y="15"/>
                      </a:lnTo>
                      <a:lnTo>
                        <a:pt x="66" y="14"/>
                      </a:lnTo>
                      <a:lnTo>
                        <a:pt x="70" y="14"/>
                      </a:lnTo>
                      <a:lnTo>
                        <a:pt x="73" y="14"/>
                      </a:lnTo>
                      <a:lnTo>
                        <a:pt x="76" y="15"/>
                      </a:lnTo>
                      <a:lnTo>
                        <a:pt x="79" y="15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82" y="20"/>
                      </a:lnTo>
                      <a:lnTo>
                        <a:pt x="81" y="24"/>
                      </a:lnTo>
                      <a:lnTo>
                        <a:pt x="80" y="27"/>
                      </a:lnTo>
                      <a:lnTo>
                        <a:pt x="79" y="31"/>
                      </a:lnTo>
                      <a:lnTo>
                        <a:pt x="77" y="36"/>
                      </a:lnTo>
                      <a:lnTo>
                        <a:pt x="75" y="41"/>
                      </a:lnTo>
                      <a:lnTo>
                        <a:pt x="75" y="44"/>
                      </a:lnTo>
                      <a:lnTo>
                        <a:pt x="76" y="45"/>
                      </a:lnTo>
                      <a:lnTo>
                        <a:pt x="77" y="45"/>
                      </a:lnTo>
                      <a:lnTo>
                        <a:pt x="79" y="44"/>
                      </a:lnTo>
                      <a:lnTo>
                        <a:pt x="80" y="42"/>
                      </a:lnTo>
                      <a:lnTo>
                        <a:pt x="82" y="39"/>
                      </a:lnTo>
                      <a:lnTo>
                        <a:pt x="84" y="35"/>
                      </a:lnTo>
                      <a:lnTo>
                        <a:pt x="86" y="32"/>
                      </a:lnTo>
                      <a:lnTo>
                        <a:pt x="88" y="27"/>
                      </a:lnTo>
                      <a:lnTo>
                        <a:pt x="90" y="23"/>
                      </a:lnTo>
                      <a:lnTo>
                        <a:pt x="91" y="19"/>
                      </a:lnTo>
                      <a:lnTo>
                        <a:pt x="92" y="15"/>
                      </a:lnTo>
                      <a:lnTo>
                        <a:pt x="92" y="10"/>
                      </a:lnTo>
                      <a:lnTo>
                        <a:pt x="91" y="7"/>
                      </a:lnTo>
                      <a:lnTo>
                        <a:pt x="89" y="5"/>
                      </a:lnTo>
                      <a:lnTo>
                        <a:pt x="86" y="3"/>
                      </a:lnTo>
                      <a:lnTo>
                        <a:pt x="82" y="2"/>
                      </a:lnTo>
                      <a:lnTo>
                        <a:pt x="78" y="1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4" y="7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38" name="Freeform 13"/>
                <p:cNvSpPr>
                  <a:spLocks/>
                </p:cNvSpPr>
                <p:nvPr/>
              </p:nvSpPr>
              <p:spPr bwMode="auto">
                <a:xfrm>
                  <a:off x="412" y="463"/>
                  <a:ext cx="373" cy="216"/>
                </a:xfrm>
                <a:custGeom>
                  <a:avLst/>
                  <a:gdLst>
                    <a:gd name="T0" fmla="*/ 0 w 373"/>
                    <a:gd name="T1" fmla="*/ 216 h 217"/>
                    <a:gd name="T2" fmla="*/ 6 w 373"/>
                    <a:gd name="T3" fmla="*/ 213 h 217"/>
                    <a:gd name="T4" fmla="*/ 23 w 373"/>
                    <a:gd name="T5" fmla="*/ 205 h 217"/>
                    <a:gd name="T6" fmla="*/ 46 w 373"/>
                    <a:gd name="T7" fmla="*/ 194 h 217"/>
                    <a:gd name="T8" fmla="*/ 74 w 373"/>
                    <a:gd name="T9" fmla="*/ 180 h 217"/>
                    <a:gd name="T10" fmla="*/ 102 w 373"/>
                    <a:gd name="T11" fmla="*/ 167 h 217"/>
                    <a:gd name="T12" fmla="*/ 128 w 373"/>
                    <a:gd name="T13" fmla="*/ 154 h 217"/>
                    <a:gd name="T14" fmla="*/ 149 w 373"/>
                    <a:gd name="T15" fmla="*/ 144 h 217"/>
                    <a:gd name="T16" fmla="*/ 161 w 373"/>
                    <a:gd name="T17" fmla="*/ 138 h 217"/>
                    <a:gd name="T18" fmla="*/ 175 w 373"/>
                    <a:gd name="T19" fmla="*/ 131 h 217"/>
                    <a:gd name="T20" fmla="*/ 190 w 373"/>
                    <a:gd name="T21" fmla="*/ 124 h 217"/>
                    <a:gd name="T22" fmla="*/ 206 w 373"/>
                    <a:gd name="T23" fmla="*/ 116 h 217"/>
                    <a:gd name="T24" fmla="*/ 223 w 373"/>
                    <a:gd name="T25" fmla="*/ 109 h 217"/>
                    <a:gd name="T26" fmla="*/ 240 w 373"/>
                    <a:gd name="T27" fmla="*/ 101 h 217"/>
                    <a:gd name="T28" fmla="*/ 257 w 373"/>
                    <a:gd name="T29" fmla="*/ 94 h 217"/>
                    <a:gd name="T30" fmla="*/ 275 w 373"/>
                    <a:gd name="T31" fmla="*/ 87 h 217"/>
                    <a:gd name="T32" fmla="*/ 292 w 373"/>
                    <a:gd name="T33" fmla="*/ 81 h 217"/>
                    <a:gd name="T34" fmla="*/ 297 w 373"/>
                    <a:gd name="T35" fmla="*/ 79 h 217"/>
                    <a:gd name="T36" fmla="*/ 304 w 373"/>
                    <a:gd name="T37" fmla="*/ 77 h 217"/>
                    <a:gd name="T38" fmla="*/ 312 w 373"/>
                    <a:gd name="T39" fmla="*/ 75 h 217"/>
                    <a:gd name="T40" fmla="*/ 321 w 373"/>
                    <a:gd name="T41" fmla="*/ 72 h 217"/>
                    <a:gd name="T42" fmla="*/ 331 w 373"/>
                    <a:gd name="T43" fmla="*/ 69 h 217"/>
                    <a:gd name="T44" fmla="*/ 341 w 373"/>
                    <a:gd name="T45" fmla="*/ 67 h 217"/>
                    <a:gd name="T46" fmla="*/ 351 w 373"/>
                    <a:gd name="T47" fmla="*/ 64 h 217"/>
                    <a:gd name="T48" fmla="*/ 360 w 373"/>
                    <a:gd name="T49" fmla="*/ 63 h 217"/>
                    <a:gd name="T50" fmla="*/ 365 w 373"/>
                    <a:gd name="T51" fmla="*/ 62 h 217"/>
                    <a:gd name="T52" fmla="*/ 369 w 373"/>
                    <a:gd name="T53" fmla="*/ 61 h 217"/>
                    <a:gd name="T54" fmla="*/ 371 w 373"/>
                    <a:gd name="T55" fmla="*/ 59 h 217"/>
                    <a:gd name="T56" fmla="*/ 372 w 373"/>
                    <a:gd name="T57" fmla="*/ 58 h 217"/>
                    <a:gd name="T58" fmla="*/ 370 w 373"/>
                    <a:gd name="T59" fmla="*/ 56 h 217"/>
                    <a:gd name="T60" fmla="*/ 365 w 373"/>
                    <a:gd name="T61" fmla="*/ 55 h 217"/>
                    <a:gd name="T62" fmla="*/ 358 w 373"/>
                    <a:gd name="T63" fmla="*/ 54 h 217"/>
                    <a:gd name="T64" fmla="*/ 349 w 373"/>
                    <a:gd name="T65" fmla="*/ 54 h 217"/>
                    <a:gd name="T66" fmla="*/ 330 w 373"/>
                    <a:gd name="T67" fmla="*/ 56 h 217"/>
                    <a:gd name="T68" fmla="*/ 310 w 373"/>
                    <a:gd name="T69" fmla="*/ 61 h 217"/>
                    <a:gd name="T70" fmla="*/ 288 w 373"/>
                    <a:gd name="T71" fmla="*/ 67 h 217"/>
                    <a:gd name="T72" fmla="*/ 266 w 373"/>
                    <a:gd name="T73" fmla="*/ 74 h 217"/>
                    <a:gd name="T74" fmla="*/ 244 w 373"/>
                    <a:gd name="T75" fmla="*/ 82 h 217"/>
                    <a:gd name="T76" fmla="*/ 224 w 373"/>
                    <a:gd name="T77" fmla="*/ 90 h 217"/>
                    <a:gd name="T78" fmla="*/ 208 w 373"/>
                    <a:gd name="T79" fmla="*/ 96 h 217"/>
                    <a:gd name="T80" fmla="*/ 197 w 373"/>
                    <a:gd name="T81" fmla="*/ 102 h 217"/>
                    <a:gd name="T82" fmla="*/ 344 w 373"/>
                    <a:gd name="T83" fmla="*/ 19 h 217"/>
                    <a:gd name="T84" fmla="*/ 342 w 373"/>
                    <a:gd name="T85" fmla="*/ 12 h 217"/>
                    <a:gd name="T86" fmla="*/ 331 w 373"/>
                    <a:gd name="T87" fmla="*/ 7 h 217"/>
                    <a:gd name="T88" fmla="*/ 314 w 373"/>
                    <a:gd name="T89" fmla="*/ 3 h 217"/>
                    <a:gd name="T90" fmla="*/ 295 w 373"/>
                    <a:gd name="T91" fmla="*/ 2 h 217"/>
                    <a:gd name="T92" fmla="*/ 275 w 373"/>
                    <a:gd name="T93" fmla="*/ 0 h 217"/>
                    <a:gd name="T94" fmla="*/ 256 w 373"/>
                    <a:gd name="T95" fmla="*/ 0 h 217"/>
                    <a:gd name="T96" fmla="*/ 243 w 373"/>
                    <a:gd name="T97" fmla="*/ 0 h 217"/>
                    <a:gd name="T98" fmla="*/ 237 w 373"/>
                    <a:gd name="T99" fmla="*/ 0 h 2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3" h="217">
                      <a:moveTo>
                        <a:pt x="47" y="0"/>
                      </a:moveTo>
                      <a:lnTo>
                        <a:pt x="0" y="216"/>
                      </a:lnTo>
                      <a:lnTo>
                        <a:pt x="2" y="215"/>
                      </a:lnTo>
                      <a:lnTo>
                        <a:pt x="6" y="213"/>
                      </a:lnTo>
                      <a:lnTo>
                        <a:pt x="14" y="209"/>
                      </a:lnTo>
                      <a:lnTo>
                        <a:pt x="23" y="205"/>
                      </a:lnTo>
                      <a:lnTo>
                        <a:pt x="34" y="200"/>
                      </a:lnTo>
                      <a:lnTo>
                        <a:pt x="46" y="194"/>
                      </a:lnTo>
                      <a:lnTo>
                        <a:pt x="60" y="187"/>
                      </a:lnTo>
                      <a:lnTo>
                        <a:pt x="74" y="180"/>
                      </a:lnTo>
                      <a:lnTo>
                        <a:pt x="88" y="173"/>
                      </a:lnTo>
                      <a:lnTo>
                        <a:pt x="102" y="167"/>
                      </a:lnTo>
                      <a:lnTo>
                        <a:pt x="116" y="160"/>
                      </a:lnTo>
                      <a:lnTo>
                        <a:pt x="128" y="154"/>
                      </a:lnTo>
                      <a:lnTo>
                        <a:pt x="140" y="148"/>
                      </a:lnTo>
                      <a:lnTo>
                        <a:pt x="149" y="144"/>
                      </a:lnTo>
                      <a:lnTo>
                        <a:pt x="156" y="140"/>
                      </a:lnTo>
                      <a:lnTo>
                        <a:pt x="161" y="138"/>
                      </a:lnTo>
                      <a:lnTo>
                        <a:pt x="168" y="135"/>
                      </a:lnTo>
                      <a:lnTo>
                        <a:pt x="175" y="131"/>
                      </a:lnTo>
                      <a:lnTo>
                        <a:pt x="182" y="127"/>
                      </a:lnTo>
                      <a:lnTo>
                        <a:pt x="190" y="124"/>
                      </a:lnTo>
                      <a:lnTo>
                        <a:pt x="198" y="120"/>
                      </a:lnTo>
                      <a:lnTo>
                        <a:pt x="206" y="116"/>
                      </a:lnTo>
                      <a:lnTo>
                        <a:pt x="214" y="112"/>
                      </a:lnTo>
                      <a:lnTo>
                        <a:pt x="223" y="109"/>
                      </a:lnTo>
                      <a:lnTo>
                        <a:pt x="231" y="105"/>
                      </a:lnTo>
                      <a:lnTo>
                        <a:pt x="240" y="101"/>
                      </a:lnTo>
                      <a:lnTo>
                        <a:pt x="248" y="97"/>
                      </a:lnTo>
                      <a:lnTo>
                        <a:pt x="257" y="94"/>
                      </a:lnTo>
                      <a:lnTo>
                        <a:pt x="266" y="90"/>
                      </a:lnTo>
                      <a:lnTo>
                        <a:pt x="275" y="87"/>
                      </a:lnTo>
                      <a:lnTo>
                        <a:pt x="284" y="84"/>
                      </a:lnTo>
                      <a:lnTo>
                        <a:pt x="292" y="81"/>
                      </a:lnTo>
                      <a:lnTo>
                        <a:pt x="294" y="80"/>
                      </a:lnTo>
                      <a:lnTo>
                        <a:pt x="297" y="79"/>
                      </a:lnTo>
                      <a:lnTo>
                        <a:pt x="300" y="79"/>
                      </a:lnTo>
                      <a:lnTo>
                        <a:pt x="304" y="77"/>
                      </a:lnTo>
                      <a:lnTo>
                        <a:pt x="308" y="76"/>
                      </a:lnTo>
                      <a:lnTo>
                        <a:pt x="312" y="75"/>
                      </a:lnTo>
                      <a:lnTo>
                        <a:pt x="316" y="74"/>
                      </a:lnTo>
                      <a:lnTo>
                        <a:pt x="321" y="72"/>
                      </a:lnTo>
                      <a:lnTo>
                        <a:pt x="326" y="71"/>
                      </a:lnTo>
                      <a:lnTo>
                        <a:pt x="331" y="69"/>
                      </a:lnTo>
                      <a:lnTo>
                        <a:pt x="336" y="68"/>
                      </a:lnTo>
                      <a:lnTo>
                        <a:pt x="341" y="67"/>
                      </a:lnTo>
                      <a:lnTo>
                        <a:pt x="346" y="66"/>
                      </a:lnTo>
                      <a:lnTo>
                        <a:pt x="351" y="64"/>
                      </a:lnTo>
                      <a:lnTo>
                        <a:pt x="356" y="64"/>
                      </a:lnTo>
                      <a:lnTo>
                        <a:pt x="360" y="63"/>
                      </a:lnTo>
                      <a:lnTo>
                        <a:pt x="363" y="62"/>
                      </a:lnTo>
                      <a:lnTo>
                        <a:pt x="365" y="62"/>
                      </a:lnTo>
                      <a:lnTo>
                        <a:pt x="368" y="61"/>
                      </a:lnTo>
                      <a:lnTo>
                        <a:pt x="369" y="61"/>
                      </a:lnTo>
                      <a:lnTo>
                        <a:pt x="371" y="60"/>
                      </a:lnTo>
                      <a:lnTo>
                        <a:pt x="371" y="59"/>
                      </a:lnTo>
                      <a:lnTo>
                        <a:pt x="372" y="59"/>
                      </a:lnTo>
                      <a:lnTo>
                        <a:pt x="372" y="58"/>
                      </a:lnTo>
                      <a:lnTo>
                        <a:pt x="371" y="57"/>
                      </a:lnTo>
                      <a:lnTo>
                        <a:pt x="370" y="56"/>
                      </a:lnTo>
                      <a:lnTo>
                        <a:pt x="368" y="55"/>
                      </a:lnTo>
                      <a:lnTo>
                        <a:pt x="365" y="55"/>
                      </a:lnTo>
                      <a:lnTo>
                        <a:pt x="362" y="54"/>
                      </a:lnTo>
                      <a:lnTo>
                        <a:pt x="358" y="54"/>
                      </a:lnTo>
                      <a:lnTo>
                        <a:pt x="354" y="54"/>
                      </a:lnTo>
                      <a:lnTo>
                        <a:pt x="349" y="54"/>
                      </a:lnTo>
                      <a:lnTo>
                        <a:pt x="340" y="55"/>
                      </a:lnTo>
                      <a:lnTo>
                        <a:pt x="330" y="56"/>
                      </a:lnTo>
                      <a:lnTo>
                        <a:pt x="321" y="58"/>
                      </a:lnTo>
                      <a:lnTo>
                        <a:pt x="310" y="61"/>
                      </a:lnTo>
                      <a:lnTo>
                        <a:pt x="299" y="64"/>
                      </a:lnTo>
                      <a:lnTo>
                        <a:pt x="288" y="67"/>
                      </a:lnTo>
                      <a:lnTo>
                        <a:pt x="276" y="70"/>
                      </a:lnTo>
                      <a:lnTo>
                        <a:pt x="266" y="74"/>
                      </a:lnTo>
                      <a:lnTo>
                        <a:pt x="254" y="78"/>
                      </a:lnTo>
                      <a:lnTo>
                        <a:pt x="244" y="82"/>
                      </a:lnTo>
                      <a:lnTo>
                        <a:pt x="234" y="86"/>
                      </a:lnTo>
                      <a:lnTo>
                        <a:pt x="224" y="90"/>
                      </a:lnTo>
                      <a:lnTo>
                        <a:pt x="216" y="93"/>
                      </a:lnTo>
                      <a:lnTo>
                        <a:pt x="208" y="96"/>
                      </a:lnTo>
                      <a:lnTo>
                        <a:pt x="202" y="99"/>
                      </a:lnTo>
                      <a:lnTo>
                        <a:pt x="197" y="102"/>
                      </a:lnTo>
                      <a:lnTo>
                        <a:pt x="169" y="19"/>
                      </a:lnTo>
                      <a:lnTo>
                        <a:pt x="344" y="19"/>
                      </a:lnTo>
                      <a:lnTo>
                        <a:pt x="344" y="15"/>
                      </a:lnTo>
                      <a:lnTo>
                        <a:pt x="342" y="12"/>
                      </a:lnTo>
                      <a:lnTo>
                        <a:pt x="337" y="9"/>
                      </a:lnTo>
                      <a:lnTo>
                        <a:pt x="331" y="7"/>
                      </a:lnTo>
                      <a:lnTo>
                        <a:pt x="323" y="5"/>
                      </a:lnTo>
                      <a:lnTo>
                        <a:pt x="314" y="3"/>
                      </a:lnTo>
                      <a:lnTo>
                        <a:pt x="305" y="3"/>
                      </a:lnTo>
                      <a:lnTo>
                        <a:pt x="295" y="2"/>
                      </a:lnTo>
                      <a:lnTo>
                        <a:pt x="285" y="1"/>
                      </a:lnTo>
                      <a:lnTo>
                        <a:pt x="275" y="0"/>
                      </a:lnTo>
                      <a:lnTo>
                        <a:pt x="265" y="0"/>
                      </a:lnTo>
                      <a:lnTo>
                        <a:pt x="256" y="0"/>
                      </a:lnTo>
                      <a:lnTo>
                        <a:pt x="249" y="0"/>
                      </a:lnTo>
                      <a:lnTo>
                        <a:pt x="243" y="0"/>
                      </a:lnTo>
                      <a:lnTo>
                        <a:pt x="239" y="0"/>
                      </a:lnTo>
                      <a:lnTo>
                        <a:pt x="237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4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39" name="Freeform 14"/>
                <p:cNvSpPr>
                  <a:spLocks/>
                </p:cNvSpPr>
                <p:nvPr/>
              </p:nvSpPr>
              <p:spPr bwMode="auto">
                <a:xfrm>
                  <a:off x="945" y="398"/>
                  <a:ext cx="112" cy="108"/>
                </a:xfrm>
                <a:custGeom>
                  <a:avLst/>
                  <a:gdLst>
                    <a:gd name="T0" fmla="*/ 31 w 113"/>
                    <a:gd name="T1" fmla="*/ 106 h 107"/>
                    <a:gd name="T2" fmla="*/ 15 w 113"/>
                    <a:gd name="T3" fmla="*/ 102 h 107"/>
                    <a:gd name="T4" fmla="*/ 4 w 113"/>
                    <a:gd name="T5" fmla="*/ 93 h 107"/>
                    <a:gd name="T6" fmla="*/ 0 w 113"/>
                    <a:gd name="T7" fmla="*/ 79 h 107"/>
                    <a:gd name="T8" fmla="*/ 3 w 113"/>
                    <a:gd name="T9" fmla="*/ 63 h 107"/>
                    <a:gd name="T10" fmla="*/ 6 w 113"/>
                    <a:gd name="T11" fmla="*/ 48 h 107"/>
                    <a:gd name="T12" fmla="*/ 9 w 113"/>
                    <a:gd name="T13" fmla="*/ 35 h 107"/>
                    <a:gd name="T14" fmla="*/ 11 w 113"/>
                    <a:gd name="T15" fmla="*/ 24 h 107"/>
                    <a:gd name="T16" fmla="*/ 13 w 113"/>
                    <a:gd name="T17" fmla="*/ 15 h 107"/>
                    <a:gd name="T18" fmla="*/ 15 w 113"/>
                    <a:gd name="T19" fmla="*/ 8 h 107"/>
                    <a:gd name="T20" fmla="*/ 16 w 113"/>
                    <a:gd name="T21" fmla="*/ 3 h 107"/>
                    <a:gd name="T22" fmla="*/ 17 w 113"/>
                    <a:gd name="T23" fmla="*/ 0 h 107"/>
                    <a:gd name="T24" fmla="*/ 40 w 113"/>
                    <a:gd name="T25" fmla="*/ 0 h 107"/>
                    <a:gd name="T26" fmla="*/ 40 w 113"/>
                    <a:gd name="T27" fmla="*/ 3 h 107"/>
                    <a:gd name="T28" fmla="*/ 38 w 113"/>
                    <a:gd name="T29" fmla="*/ 10 h 107"/>
                    <a:gd name="T30" fmla="*/ 36 w 113"/>
                    <a:gd name="T31" fmla="*/ 20 h 107"/>
                    <a:gd name="T32" fmla="*/ 33 w 113"/>
                    <a:gd name="T33" fmla="*/ 33 h 107"/>
                    <a:gd name="T34" fmla="*/ 30 w 113"/>
                    <a:gd name="T35" fmla="*/ 44 h 107"/>
                    <a:gd name="T36" fmla="*/ 28 w 113"/>
                    <a:gd name="T37" fmla="*/ 54 h 107"/>
                    <a:gd name="T38" fmla="*/ 27 w 113"/>
                    <a:gd name="T39" fmla="*/ 62 h 107"/>
                    <a:gd name="T40" fmla="*/ 26 w 113"/>
                    <a:gd name="T41" fmla="*/ 64 h 107"/>
                    <a:gd name="T42" fmla="*/ 25 w 113"/>
                    <a:gd name="T43" fmla="*/ 74 h 107"/>
                    <a:gd name="T44" fmla="*/ 27 w 113"/>
                    <a:gd name="T45" fmla="*/ 83 h 107"/>
                    <a:gd name="T46" fmla="*/ 34 w 113"/>
                    <a:gd name="T47" fmla="*/ 88 h 107"/>
                    <a:gd name="T48" fmla="*/ 44 w 113"/>
                    <a:gd name="T49" fmla="*/ 89 h 107"/>
                    <a:gd name="T50" fmla="*/ 56 w 113"/>
                    <a:gd name="T51" fmla="*/ 88 h 107"/>
                    <a:gd name="T52" fmla="*/ 65 w 113"/>
                    <a:gd name="T53" fmla="*/ 83 h 107"/>
                    <a:gd name="T54" fmla="*/ 71 w 113"/>
                    <a:gd name="T55" fmla="*/ 74 h 107"/>
                    <a:gd name="T56" fmla="*/ 74 w 113"/>
                    <a:gd name="T57" fmla="*/ 64 h 107"/>
                    <a:gd name="T58" fmla="*/ 76 w 113"/>
                    <a:gd name="T59" fmla="*/ 58 h 107"/>
                    <a:gd name="T60" fmla="*/ 78 w 113"/>
                    <a:gd name="T61" fmla="*/ 50 h 107"/>
                    <a:gd name="T62" fmla="*/ 80 w 113"/>
                    <a:gd name="T63" fmla="*/ 39 h 107"/>
                    <a:gd name="T64" fmla="*/ 82 w 113"/>
                    <a:gd name="T65" fmla="*/ 28 h 107"/>
                    <a:gd name="T66" fmla="*/ 84 w 113"/>
                    <a:gd name="T67" fmla="*/ 18 h 107"/>
                    <a:gd name="T68" fmla="*/ 87 w 113"/>
                    <a:gd name="T69" fmla="*/ 9 h 107"/>
                    <a:gd name="T70" fmla="*/ 88 w 113"/>
                    <a:gd name="T71" fmla="*/ 2 h 107"/>
                    <a:gd name="T72" fmla="*/ 89 w 113"/>
                    <a:gd name="T73" fmla="*/ 0 h 107"/>
                    <a:gd name="T74" fmla="*/ 109 w 113"/>
                    <a:gd name="T75" fmla="*/ 12 h 107"/>
                    <a:gd name="T76" fmla="*/ 106 w 113"/>
                    <a:gd name="T77" fmla="*/ 27 h 107"/>
                    <a:gd name="T78" fmla="*/ 105 w 113"/>
                    <a:gd name="T79" fmla="*/ 33 h 107"/>
                    <a:gd name="T80" fmla="*/ 104 w 113"/>
                    <a:gd name="T81" fmla="*/ 35 h 107"/>
                    <a:gd name="T82" fmla="*/ 104 w 113"/>
                    <a:gd name="T83" fmla="*/ 37 h 107"/>
                    <a:gd name="T84" fmla="*/ 102 w 113"/>
                    <a:gd name="T85" fmla="*/ 44 h 107"/>
                    <a:gd name="T86" fmla="*/ 99 w 113"/>
                    <a:gd name="T87" fmla="*/ 59 h 107"/>
                    <a:gd name="T88" fmla="*/ 95 w 113"/>
                    <a:gd name="T89" fmla="*/ 75 h 107"/>
                    <a:gd name="T90" fmla="*/ 92 w 113"/>
                    <a:gd name="T91" fmla="*/ 83 h 107"/>
                    <a:gd name="T92" fmla="*/ 87 w 113"/>
                    <a:gd name="T93" fmla="*/ 90 h 107"/>
                    <a:gd name="T94" fmla="*/ 81 w 113"/>
                    <a:gd name="T95" fmla="*/ 95 h 107"/>
                    <a:gd name="T96" fmla="*/ 74 w 113"/>
                    <a:gd name="T97" fmla="*/ 99 h 107"/>
                    <a:gd name="T98" fmla="*/ 65 w 113"/>
                    <a:gd name="T99" fmla="*/ 103 h 107"/>
                    <a:gd name="T100" fmla="*/ 56 w 113"/>
                    <a:gd name="T101" fmla="*/ 105 h 107"/>
                    <a:gd name="T102" fmla="*/ 46 w 113"/>
                    <a:gd name="T103" fmla="*/ 106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13" h="107">
                      <a:moveTo>
                        <a:pt x="41" y="106"/>
                      </a:moveTo>
                      <a:lnTo>
                        <a:pt x="31" y="106"/>
                      </a:lnTo>
                      <a:lnTo>
                        <a:pt x="22" y="104"/>
                      </a:lnTo>
                      <a:lnTo>
                        <a:pt x="15" y="102"/>
                      </a:lnTo>
                      <a:lnTo>
                        <a:pt x="8" y="98"/>
                      </a:lnTo>
                      <a:lnTo>
                        <a:pt x="4" y="93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1" y="70"/>
                      </a:lnTo>
                      <a:lnTo>
                        <a:pt x="3" y="63"/>
                      </a:lnTo>
                      <a:lnTo>
                        <a:pt x="5" y="55"/>
                      </a:lnTo>
                      <a:lnTo>
                        <a:pt x="6" y="48"/>
                      </a:lnTo>
                      <a:lnTo>
                        <a:pt x="7" y="42"/>
                      </a:lnTo>
                      <a:lnTo>
                        <a:pt x="9" y="35"/>
                      </a:lnTo>
                      <a:lnTo>
                        <a:pt x="10" y="30"/>
                      </a:lnTo>
                      <a:lnTo>
                        <a:pt x="11" y="24"/>
                      </a:lnTo>
                      <a:lnTo>
                        <a:pt x="12" y="19"/>
                      </a:lnTo>
                      <a:lnTo>
                        <a:pt x="13" y="15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6" y="5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39" y="6"/>
                      </a:lnTo>
                      <a:lnTo>
                        <a:pt x="38" y="10"/>
                      </a:lnTo>
                      <a:lnTo>
                        <a:pt x="37" y="15"/>
                      </a:lnTo>
                      <a:lnTo>
                        <a:pt x="36" y="20"/>
                      </a:lnTo>
                      <a:lnTo>
                        <a:pt x="35" y="27"/>
                      </a:lnTo>
                      <a:lnTo>
                        <a:pt x="33" y="33"/>
                      </a:lnTo>
                      <a:lnTo>
                        <a:pt x="32" y="38"/>
                      </a:lnTo>
                      <a:lnTo>
                        <a:pt x="30" y="44"/>
                      </a:lnTo>
                      <a:lnTo>
                        <a:pt x="29" y="50"/>
                      </a:lnTo>
                      <a:lnTo>
                        <a:pt x="28" y="54"/>
                      </a:lnTo>
                      <a:lnTo>
                        <a:pt x="27" y="58"/>
                      </a:lnTo>
                      <a:lnTo>
                        <a:pt x="27" y="62"/>
                      </a:lnTo>
                      <a:lnTo>
                        <a:pt x="26" y="63"/>
                      </a:lnTo>
                      <a:lnTo>
                        <a:pt x="26" y="64"/>
                      </a:lnTo>
                      <a:lnTo>
                        <a:pt x="25" y="69"/>
                      </a:lnTo>
                      <a:lnTo>
                        <a:pt x="25" y="74"/>
                      </a:lnTo>
                      <a:lnTo>
                        <a:pt x="26" y="79"/>
                      </a:lnTo>
                      <a:lnTo>
                        <a:pt x="27" y="83"/>
                      </a:lnTo>
                      <a:lnTo>
                        <a:pt x="30" y="86"/>
                      </a:lnTo>
                      <a:lnTo>
                        <a:pt x="34" y="88"/>
                      </a:lnTo>
                      <a:lnTo>
                        <a:pt x="38" y="89"/>
                      </a:lnTo>
                      <a:lnTo>
                        <a:pt x="44" y="89"/>
                      </a:lnTo>
                      <a:lnTo>
                        <a:pt x="51" y="89"/>
                      </a:lnTo>
                      <a:lnTo>
                        <a:pt x="56" y="88"/>
                      </a:lnTo>
                      <a:lnTo>
                        <a:pt x="61" y="86"/>
                      </a:lnTo>
                      <a:lnTo>
                        <a:pt x="65" y="83"/>
                      </a:lnTo>
                      <a:lnTo>
                        <a:pt x="68" y="79"/>
                      </a:lnTo>
                      <a:lnTo>
                        <a:pt x="71" y="74"/>
                      </a:lnTo>
                      <a:lnTo>
                        <a:pt x="73" y="69"/>
                      </a:lnTo>
                      <a:lnTo>
                        <a:pt x="74" y="64"/>
                      </a:lnTo>
                      <a:lnTo>
                        <a:pt x="75" y="62"/>
                      </a:lnTo>
                      <a:lnTo>
                        <a:pt x="76" y="58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8" y="45"/>
                      </a:lnTo>
                      <a:lnTo>
                        <a:pt x="80" y="39"/>
                      </a:lnTo>
                      <a:lnTo>
                        <a:pt x="81" y="34"/>
                      </a:lnTo>
                      <a:lnTo>
                        <a:pt x="82" y="28"/>
                      </a:lnTo>
                      <a:lnTo>
                        <a:pt x="83" y="23"/>
                      </a:lnTo>
                      <a:lnTo>
                        <a:pt x="84" y="18"/>
                      </a:lnTo>
                      <a:lnTo>
                        <a:pt x="86" y="13"/>
                      </a:lnTo>
                      <a:lnTo>
                        <a:pt x="87" y="9"/>
                      </a:lnTo>
                      <a:lnTo>
                        <a:pt x="87" y="5"/>
                      </a:lnTo>
                      <a:lnTo>
                        <a:pt x="88" y="2"/>
                      </a:lnTo>
                      <a:lnTo>
                        <a:pt x="89" y="0"/>
                      </a:lnTo>
                      <a:lnTo>
                        <a:pt x="112" y="0"/>
                      </a:lnTo>
                      <a:lnTo>
                        <a:pt x="109" y="12"/>
                      </a:lnTo>
                      <a:lnTo>
                        <a:pt x="107" y="20"/>
                      </a:lnTo>
                      <a:lnTo>
                        <a:pt x="106" y="27"/>
                      </a:lnTo>
                      <a:lnTo>
                        <a:pt x="105" y="31"/>
                      </a:lnTo>
                      <a:lnTo>
                        <a:pt x="105" y="33"/>
                      </a:lnTo>
                      <a:lnTo>
                        <a:pt x="104" y="35"/>
                      </a:lnTo>
                      <a:lnTo>
                        <a:pt x="104" y="36"/>
                      </a:lnTo>
                      <a:lnTo>
                        <a:pt x="104" y="37"/>
                      </a:lnTo>
                      <a:lnTo>
                        <a:pt x="103" y="40"/>
                      </a:lnTo>
                      <a:lnTo>
                        <a:pt x="102" y="44"/>
                      </a:lnTo>
                      <a:lnTo>
                        <a:pt x="101" y="50"/>
                      </a:lnTo>
                      <a:lnTo>
                        <a:pt x="99" y="59"/>
                      </a:lnTo>
                      <a:lnTo>
                        <a:pt x="97" y="70"/>
                      </a:lnTo>
                      <a:lnTo>
                        <a:pt x="95" y="75"/>
                      </a:lnTo>
                      <a:lnTo>
                        <a:pt x="94" y="79"/>
                      </a:lnTo>
                      <a:lnTo>
                        <a:pt x="92" y="83"/>
                      </a:lnTo>
                      <a:lnTo>
                        <a:pt x="90" y="87"/>
                      </a:lnTo>
                      <a:lnTo>
                        <a:pt x="87" y="90"/>
                      </a:lnTo>
                      <a:lnTo>
                        <a:pt x="84" y="93"/>
                      </a:lnTo>
                      <a:lnTo>
                        <a:pt x="81" y="95"/>
                      </a:lnTo>
                      <a:lnTo>
                        <a:pt x="77" y="98"/>
                      </a:lnTo>
                      <a:lnTo>
                        <a:pt x="74" y="99"/>
                      </a:lnTo>
                      <a:lnTo>
                        <a:pt x="70" y="102"/>
                      </a:lnTo>
                      <a:lnTo>
                        <a:pt x="65" y="103"/>
                      </a:lnTo>
                      <a:lnTo>
                        <a:pt x="61" y="104"/>
                      </a:lnTo>
                      <a:lnTo>
                        <a:pt x="56" y="105"/>
                      </a:lnTo>
                      <a:lnTo>
                        <a:pt x="52" y="106"/>
                      </a:lnTo>
                      <a:lnTo>
                        <a:pt x="46" y="106"/>
                      </a:lnTo>
                      <a:lnTo>
                        <a:pt x="41" y="10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0" name="Freeform 15"/>
                <p:cNvSpPr>
                  <a:spLocks/>
                </p:cNvSpPr>
                <p:nvPr/>
              </p:nvSpPr>
              <p:spPr bwMode="auto">
                <a:xfrm>
                  <a:off x="1057" y="398"/>
                  <a:ext cx="119" cy="108"/>
                </a:xfrm>
                <a:custGeom>
                  <a:avLst/>
                  <a:gdLst>
                    <a:gd name="T0" fmla="*/ 94 w 118"/>
                    <a:gd name="T1" fmla="*/ 105 h 106"/>
                    <a:gd name="T2" fmla="*/ 65 w 118"/>
                    <a:gd name="T3" fmla="*/ 105 h 106"/>
                    <a:gd name="T4" fmla="*/ 38 w 118"/>
                    <a:gd name="T5" fmla="*/ 27 h 106"/>
                    <a:gd name="T6" fmla="*/ 38 w 118"/>
                    <a:gd name="T7" fmla="*/ 27 h 106"/>
                    <a:gd name="T8" fmla="*/ 21 w 118"/>
                    <a:gd name="T9" fmla="*/ 105 h 106"/>
                    <a:gd name="T10" fmla="*/ 0 w 118"/>
                    <a:gd name="T11" fmla="*/ 105 h 106"/>
                    <a:gd name="T12" fmla="*/ 23 w 118"/>
                    <a:gd name="T13" fmla="*/ 0 h 106"/>
                    <a:gd name="T14" fmla="*/ 53 w 118"/>
                    <a:gd name="T15" fmla="*/ 0 h 106"/>
                    <a:gd name="T16" fmla="*/ 79 w 118"/>
                    <a:gd name="T17" fmla="*/ 79 h 106"/>
                    <a:gd name="T18" fmla="*/ 79 w 118"/>
                    <a:gd name="T19" fmla="*/ 79 h 106"/>
                    <a:gd name="T20" fmla="*/ 96 w 118"/>
                    <a:gd name="T21" fmla="*/ 0 h 106"/>
                    <a:gd name="T22" fmla="*/ 117 w 118"/>
                    <a:gd name="T23" fmla="*/ 0 h 106"/>
                    <a:gd name="T24" fmla="*/ 94 w 118"/>
                    <a:gd name="T25" fmla="*/ 105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8" h="106">
                      <a:moveTo>
                        <a:pt x="94" y="105"/>
                      </a:moveTo>
                      <a:lnTo>
                        <a:pt x="65" y="105"/>
                      </a:lnTo>
                      <a:lnTo>
                        <a:pt x="38" y="27"/>
                      </a:lnTo>
                      <a:lnTo>
                        <a:pt x="21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53" y="0"/>
                      </a:lnTo>
                      <a:lnTo>
                        <a:pt x="79" y="79"/>
                      </a:lnTo>
                      <a:lnTo>
                        <a:pt x="96" y="0"/>
                      </a:lnTo>
                      <a:lnTo>
                        <a:pt x="117" y="0"/>
                      </a:lnTo>
                      <a:lnTo>
                        <a:pt x="94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1" name="Freeform 16"/>
                <p:cNvSpPr>
                  <a:spLocks/>
                </p:cNvSpPr>
                <p:nvPr/>
              </p:nvSpPr>
              <p:spPr bwMode="auto">
                <a:xfrm>
                  <a:off x="1176" y="398"/>
                  <a:ext cx="46" cy="108"/>
                </a:xfrm>
                <a:custGeom>
                  <a:avLst/>
                  <a:gdLst>
                    <a:gd name="T0" fmla="*/ 23 w 46"/>
                    <a:gd name="T1" fmla="*/ 105 h 106"/>
                    <a:gd name="T2" fmla="*/ 0 w 46"/>
                    <a:gd name="T3" fmla="*/ 105 h 106"/>
                    <a:gd name="T4" fmla="*/ 22 w 46"/>
                    <a:gd name="T5" fmla="*/ 0 h 106"/>
                    <a:gd name="T6" fmla="*/ 45 w 46"/>
                    <a:gd name="T7" fmla="*/ 0 h 106"/>
                    <a:gd name="T8" fmla="*/ 23 w 46"/>
                    <a:gd name="T9" fmla="*/ 105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106">
                      <a:moveTo>
                        <a:pt x="23" y="105"/>
                      </a:moveTo>
                      <a:lnTo>
                        <a:pt x="0" y="105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2" name="Freeform 17"/>
                <p:cNvSpPr>
                  <a:spLocks/>
                </p:cNvSpPr>
                <p:nvPr/>
              </p:nvSpPr>
              <p:spPr bwMode="auto">
                <a:xfrm>
                  <a:off x="1235" y="398"/>
                  <a:ext cx="91" cy="108"/>
                </a:xfrm>
                <a:custGeom>
                  <a:avLst/>
                  <a:gdLst>
                    <a:gd name="T0" fmla="*/ 87 w 91"/>
                    <a:gd name="T1" fmla="*/ 17 h 106"/>
                    <a:gd name="T2" fmla="*/ 54 w 91"/>
                    <a:gd name="T3" fmla="*/ 17 h 106"/>
                    <a:gd name="T4" fmla="*/ 36 w 91"/>
                    <a:gd name="T5" fmla="*/ 105 h 106"/>
                    <a:gd name="T6" fmla="*/ 13 w 91"/>
                    <a:gd name="T7" fmla="*/ 105 h 106"/>
                    <a:gd name="T8" fmla="*/ 32 w 91"/>
                    <a:gd name="T9" fmla="*/ 17 h 106"/>
                    <a:gd name="T10" fmla="*/ 0 w 91"/>
                    <a:gd name="T11" fmla="*/ 17 h 106"/>
                    <a:gd name="T12" fmla="*/ 4 w 91"/>
                    <a:gd name="T13" fmla="*/ 0 h 106"/>
                    <a:gd name="T14" fmla="*/ 90 w 91"/>
                    <a:gd name="T15" fmla="*/ 0 h 106"/>
                    <a:gd name="T16" fmla="*/ 87 w 91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06">
                      <a:moveTo>
                        <a:pt x="87" y="17"/>
                      </a:moveTo>
                      <a:lnTo>
                        <a:pt x="54" y="17"/>
                      </a:lnTo>
                      <a:lnTo>
                        <a:pt x="36" y="105"/>
                      </a:lnTo>
                      <a:lnTo>
                        <a:pt x="13" y="105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0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3" name="Freeform 18"/>
                <p:cNvSpPr>
                  <a:spLocks/>
                </p:cNvSpPr>
                <p:nvPr/>
              </p:nvSpPr>
              <p:spPr bwMode="auto">
                <a:xfrm>
                  <a:off x="1322" y="398"/>
                  <a:ext cx="101" cy="108"/>
                </a:xfrm>
                <a:custGeom>
                  <a:avLst/>
                  <a:gdLst>
                    <a:gd name="T0" fmla="*/ 97 w 102"/>
                    <a:gd name="T1" fmla="*/ 17 h 106"/>
                    <a:gd name="T2" fmla="*/ 43 w 102"/>
                    <a:gd name="T3" fmla="*/ 17 h 106"/>
                    <a:gd name="T4" fmla="*/ 37 w 102"/>
                    <a:gd name="T5" fmla="*/ 44 h 106"/>
                    <a:gd name="T6" fmla="*/ 84 w 102"/>
                    <a:gd name="T7" fmla="*/ 44 h 106"/>
                    <a:gd name="T8" fmla="*/ 81 w 102"/>
                    <a:gd name="T9" fmla="*/ 59 h 106"/>
                    <a:gd name="T10" fmla="*/ 34 w 102"/>
                    <a:gd name="T11" fmla="*/ 59 h 106"/>
                    <a:gd name="T12" fmla="*/ 27 w 102"/>
                    <a:gd name="T13" fmla="*/ 88 h 106"/>
                    <a:gd name="T14" fmla="*/ 81 w 102"/>
                    <a:gd name="T15" fmla="*/ 88 h 106"/>
                    <a:gd name="T16" fmla="*/ 78 w 102"/>
                    <a:gd name="T17" fmla="*/ 105 h 106"/>
                    <a:gd name="T18" fmla="*/ 0 w 102"/>
                    <a:gd name="T19" fmla="*/ 105 h 106"/>
                    <a:gd name="T20" fmla="*/ 23 w 102"/>
                    <a:gd name="T21" fmla="*/ 0 h 106"/>
                    <a:gd name="T22" fmla="*/ 101 w 102"/>
                    <a:gd name="T23" fmla="*/ 0 h 106"/>
                    <a:gd name="T24" fmla="*/ 97 w 102"/>
                    <a:gd name="T25" fmla="*/ 17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2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1" y="59"/>
                      </a:lnTo>
                      <a:lnTo>
                        <a:pt x="34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1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4" name="Freeform 19"/>
                <p:cNvSpPr>
                  <a:spLocks/>
                </p:cNvSpPr>
                <p:nvPr/>
              </p:nvSpPr>
              <p:spPr bwMode="auto">
                <a:xfrm>
                  <a:off x="1428" y="398"/>
                  <a:ext cx="103" cy="54"/>
                </a:xfrm>
                <a:custGeom>
                  <a:avLst/>
                  <a:gdLst>
                    <a:gd name="T0" fmla="*/ 0 w 103"/>
                    <a:gd name="T1" fmla="*/ 51 h 52"/>
                    <a:gd name="T2" fmla="*/ 11 w 103"/>
                    <a:gd name="T3" fmla="*/ 0 h 52"/>
                    <a:gd name="T4" fmla="*/ 63 w 103"/>
                    <a:gd name="T5" fmla="*/ 0 h 52"/>
                    <a:gd name="T6" fmla="*/ 69 w 103"/>
                    <a:gd name="T7" fmla="*/ 0 h 52"/>
                    <a:gd name="T8" fmla="*/ 74 w 103"/>
                    <a:gd name="T9" fmla="*/ 1 h 52"/>
                    <a:gd name="T10" fmla="*/ 78 w 103"/>
                    <a:gd name="T11" fmla="*/ 2 h 52"/>
                    <a:gd name="T12" fmla="*/ 83 w 103"/>
                    <a:gd name="T13" fmla="*/ 3 h 52"/>
                    <a:gd name="T14" fmla="*/ 87 w 103"/>
                    <a:gd name="T15" fmla="*/ 5 h 52"/>
                    <a:gd name="T16" fmla="*/ 90 w 103"/>
                    <a:gd name="T17" fmla="*/ 8 h 52"/>
                    <a:gd name="T18" fmla="*/ 93 w 103"/>
                    <a:gd name="T19" fmla="*/ 10 h 52"/>
                    <a:gd name="T20" fmla="*/ 96 w 103"/>
                    <a:gd name="T21" fmla="*/ 13 h 52"/>
                    <a:gd name="T22" fmla="*/ 98 w 103"/>
                    <a:gd name="T23" fmla="*/ 17 h 52"/>
                    <a:gd name="T24" fmla="*/ 100 w 103"/>
                    <a:gd name="T25" fmla="*/ 20 h 52"/>
                    <a:gd name="T26" fmla="*/ 101 w 103"/>
                    <a:gd name="T27" fmla="*/ 24 h 52"/>
                    <a:gd name="T28" fmla="*/ 102 w 103"/>
                    <a:gd name="T29" fmla="*/ 28 h 52"/>
                    <a:gd name="T30" fmla="*/ 102 w 103"/>
                    <a:gd name="T31" fmla="*/ 33 h 52"/>
                    <a:gd name="T32" fmla="*/ 102 w 103"/>
                    <a:gd name="T33" fmla="*/ 37 h 52"/>
                    <a:gd name="T34" fmla="*/ 102 w 103"/>
                    <a:gd name="T35" fmla="*/ 42 h 52"/>
                    <a:gd name="T36" fmla="*/ 101 w 103"/>
                    <a:gd name="T37" fmla="*/ 46 h 52"/>
                    <a:gd name="T38" fmla="*/ 100 w 103"/>
                    <a:gd name="T39" fmla="*/ 51 h 52"/>
                    <a:gd name="T40" fmla="*/ 77 w 103"/>
                    <a:gd name="T41" fmla="*/ 51 h 52"/>
                    <a:gd name="T42" fmla="*/ 78 w 103"/>
                    <a:gd name="T43" fmla="*/ 50 h 52"/>
                    <a:gd name="T44" fmla="*/ 78 w 103"/>
                    <a:gd name="T45" fmla="*/ 46 h 52"/>
                    <a:gd name="T46" fmla="*/ 79 w 103"/>
                    <a:gd name="T47" fmla="*/ 40 h 52"/>
                    <a:gd name="T48" fmla="*/ 79 w 103"/>
                    <a:gd name="T49" fmla="*/ 35 h 52"/>
                    <a:gd name="T50" fmla="*/ 77 w 103"/>
                    <a:gd name="T51" fmla="*/ 29 h 52"/>
                    <a:gd name="T52" fmla="*/ 75 w 103"/>
                    <a:gd name="T53" fmla="*/ 25 h 52"/>
                    <a:gd name="T54" fmla="*/ 72 w 103"/>
                    <a:gd name="T55" fmla="*/ 21 h 52"/>
                    <a:gd name="T56" fmla="*/ 67 w 103"/>
                    <a:gd name="T57" fmla="*/ 18 h 52"/>
                    <a:gd name="T58" fmla="*/ 62 w 103"/>
                    <a:gd name="T59" fmla="*/ 16 h 52"/>
                    <a:gd name="T60" fmla="*/ 55 w 103"/>
                    <a:gd name="T61" fmla="*/ 16 h 52"/>
                    <a:gd name="T62" fmla="*/ 31 w 103"/>
                    <a:gd name="T63" fmla="*/ 16 h 52"/>
                    <a:gd name="T64" fmla="*/ 24 w 103"/>
                    <a:gd name="T65" fmla="*/ 51 h 52"/>
                    <a:gd name="T66" fmla="*/ 0 w 103"/>
                    <a:gd name="T67" fmla="*/ 51 h 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03" h="52">
                      <a:moveTo>
                        <a:pt x="0" y="51"/>
                      </a:moveTo>
                      <a:lnTo>
                        <a:pt x="11" y="0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4" y="1"/>
                      </a:lnTo>
                      <a:lnTo>
                        <a:pt x="78" y="2"/>
                      </a:lnTo>
                      <a:lnTo>
                        <a:pt x="83" y="3"/>
                      </a:lnTo>
                      <a:lnTo>
                        <a:pt x="87" y="5"/>
                      </a:lnTo>
                      <a:lnTo>
                        <a:pt x="90" y="8"/>
                      </a:lnTo>
                      <a:lnTo>
                        <a:pt x="93" y="10"/>
                      </a:lnTo>
                      <a:lnTo>
                        <a:pt x="96" y="13"/>
                      </a:lnTo>
                      <a:lnTo>
                        <a:pt x="98" y="17"/>
                      </a:lnTo>
                      <a:lnTo>
                        <a:pt x="100" y="20"/>
                      </a:lnTo>
                      <a:lnTo>
                        <a:pt x="101" y="24"/>
                      </a:lnTo>
                      <a:lnTo>
                        <a:pt x="102" y="28"/>
                      </a:lnTo>
                      <a:lnTo>
                        <a:pt x="102" y="33"/>
                      </a:lnTo>
                      <a:lnTo>
                        <a:pt x="102" y="37"/>
                      </a:lnTo>
                      <a:lnTo>
                        <a:pt x="102" y="42"/>
                      </a:lnTo>
                      <a:lnTo>
                        <a:pt x="101" y="46"/>
                      </a:lnTo>
                      <a:lnTo>
                        <a:pt x="100" y="51"/>
                      </a:lnTo>
                      <a:lnTo>
                        <a:pt x="77" y="51"/>
                      </a:lnTo>
                      <a:lnTo>
                        <a:pt x="78" y="50"/>
                      </a:lnTo>
                      <a:lnTo>
                        <a:pt x="78" y="46"/>
                      </a:lnTo>
                      <a:lnTo>
                        <a:pt x="79" y="40"/>
                      </a:lnTo>
                      <a:lnTo>
                        <a:pt x="79" y="35"/>
                      </a:lnTo>
                      <a:lnTo>
                        <a:pt x="77" y="29"/>
                      </a:lnTo>
                      <a:lnTo>
                        <a:pt x="75" y="25"/>
                      </a:lnTo>
                      <a:lnTo>
                        <a:pt x="72" y="21"/>
                      </a:lnTo>
                      <a:lnTo>
                        <a:pt x="67" y="18"/>
                      </a:lnTo>
                      <a:lnTo>
                        <a:pt x="62" y="16"/>
                      </a:lnTo>
                      <a:lnTo>
                        <a:pt x="55" y="16"/>
                      </a:lnTo>
                      <a:lnTo>
                        <a:pt x="31" y="16"/>
                      </a:lnTo>
                      <a:lnTo>
                        <a:pt x="24" y="51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5" name="Freeform 20"/>
                <p:cNvSpPr>
                  <a:spLocks/>
                </p:cNvSpPr>
                <p:nvPr/>
              </p:nvSpPr>
              <p:spPr bwMode="auto">
                <a:xfrm>
                  <a:off x="1418" y="452"/>
                  <a:ext cx="111" cy="54"/>
                </a:xfrm>
                <a:custGeom>
                  <a:avLst/>
                  <a:gdLst>
                    <a:gd name="T0" fmla="*/ 11 w 111"/>
                    <a:gd name="T1" fmla="*/ 0 h 53"/>
                    <a:gd name="T2" fmla="*/ 0 w 111"/>
                    <a:gd name="T3" fmla="*/ 52 h 53"/>
                    <a:gd name="T4" fmla="*/ 47 w 111"/>
                    <a:gd name="T5" fmla="*/ 52 h 53"/>
                    <a:gd name="T6" fmla="*/ 53 w 111"/>
                    <a:gd name="T7" fmla="*/ 51 h 53"/>
                    <a:gd name="T8" fmla="*/ 58 w 111"/>
                    <a:gd name="T9" fmla="*/ 51 h 53"/>
                    <a:gd name="T10" fmla="*/ 63 w 111"/>
                    <a:gd name="T11" fmla="*/ 50 h 53"/>
                    <a:gd name="T12" fmla="*/ 69 w 111"/>
                    <a:gd name="T13" fmla="*/ 48 h 53"/>
                    <a:gd name="T14" fmla="*/ 74 w 111"/>
                    <a:gd name="T15" fmla="*/ 46 h 53"/>
                    <a:gd name="T16" fmla="*/ 79 w 111"/>
                    <a:gd name="T17" fmla="*/ 44 h 53"/>
                    <a:gd name="T18" fmla="*/ 83 w 111"/>
                    <a:gd name="T19" fmla="*/ 41 h 53"/>
                    <a:gd name="T20" fmla="*/ 88 w 111"/>
                    <a:gd name="T21" fmla="*/ 38 h 53"/>
                    <a:gd name="T22" fmla="*/ 92 w 111"/>
                    <a:gd name="T23" fmla="*/ 34 h 53"/>
                    <a:gd name="T24" fmla="*/ 95 w 111"/>
                    <a:gd name="T25" fmla="*/ 30 h 53"/>
                    <a:gd name="T26" fmla="*/ 99 w 111"/>
                    <a:gd name="T27" fmla="*/ 25 h 53"/>
                    <a:gd name="T28" fmla="*/ 102 w 111"/>
                    <a:gd name="T29" fmla="*/ 20 h 53"/>
                    <a:gd name="T30" fmla="*/ 105 w 111"/>
                    <a:gd name="T31" fmla="*/ 15 h 53"/>
                    <a:gd name="T32" fmla="*/ 107 w 111"/>
                    <a:gd name="T33" fmla="*/ 8 h 53"/>
                    <a:gd name="T34" fmla="*/ 110 w 111"/>
                    <a:gd name="T35" fmla="*/ 2 h 53"/>
                    <a:gd name="T36" fmla="*/ 110 w 111"/>
                    <a:gd name="T37" fmla="*/ 0 h 53"/>
                    <a:gd name="T38" fmla="*/ 87 w 111"/>
                    <a:gd name="T39" fmla="*/ 0 h 53"/>
                    <a:gd name="T40" fmla="*/ 86 w 111"/>
                    <a:gd name="T41" fmla="*/ 3 h 53"/>
                    <a:gd name="T42" fmla="*/ 85 w 111"/>
                    <a:gd name="T43" fmla="*/ 7 h 53"/>
                    <a:gd name="T44" fmla="*/ 83 w 111"/>
                    <a:gd name="T45" fmla="*/ 11 h 53"/>
                    <a:gd name="T46" fmla="*/ 82 w 111"/>
                    <a:gd name="T47" fmla="*/ 15 h 53"/>
                    <a:gd name="T48" fmla="*/ 79 w 111"/>
                    <a:gd name="T49" fmla="*/ 18 h 53"/>
                    <a:gd name="T50" fmla="*/ 77 w 111"/>
                    <a:gd name="T51" fmla="*/ 21 h 53"/>
                    <a:gd name="T52" fmla="*/ 74 w 111"/>
                    <a:gd name="T53" fmla="*/ 24 h 53"/>
                    <a:gd name="T54" fmla="*/ 71 w 111"/>
                    <a:gd name="T55" fmla="*/ 26 h 53"/>
                    <a:gd name="T56" fmla="*/ 68 w 111"/>
                    <a:gd name="T57" fmla="*/ 28 h 53"/>
                    <a:gd name="T58" fmla="*/ 65 w 111"/>
                    <a:gd name="T59" fmla="*/ 31 h 53"/>
                    <a:gd name="T60" fmla="*/ 61 w 111"/>
                    <a:gd name="T61" fmla="*/ 32 h 53"/>
                    <a:gd name="T62" fmla="*/ 57 w 111"/>
                    <a:gd name="T63" fmla="*/ 33 h 53"/>
                    <a:gd name="T64" fmla="*/ 52 w 111"/>
                    <a:gd name="T65" fmla="*/ 35 h 53"/>
                    <a:gd name="T66" fmla="*/ 48 w 111"/>
                    <a:gd name="T67" fmla="*/ 35 h 53"/>
                    <a:gd name="T68" fmla="*/ 43 w 111"/>
                    <a:gd name="T69" fmla="*/ 35 h 53"/>
                    <a:gd name="T70" fmla="*/ 27 w 111"/>
                    <a:gd name="T71" fmla="*/ 35 h 53"/>
                    <a:gd name="T72" fmla="*/ 34 w 111"/>
                    <a:gd name="T73" fmla="*/ 0 h 53"/>
                    <a:gd name="T74" fmla="*/ 11 w 111"/>
                    <a:gd name="T75" fmla="*/ 0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53">
                      <a:moveTo>
                        <a:pt x="11" y="0"/>
                      </a:moveTo>
                      <a:lnTo>
                        <a:pt x="0" y="52"/>
                      </a:lnTo>
                      <a:lnTo>
                        <a:pt x="47" y="52"/>
                      </a:lnTo>
                      <a:lnTo>
                        <a:pt x="53" y="51"/>
                      </a:lnTo>
                      <a:lnTo>
                        <a:pt x="58" y="51"/>
                      </a:lnTo>
                      <a:lnTo>
                        <a:pt x="63" y="50"/>
                      </a:lnTo>
                      <a:lnTo>
                        <a:pt x="69" y="48"/>
                      </a:lnTo>
                      <a:lnTo>
                        <a:pt x="74" y="46"/>
                      </a:lnTo>
                      <a:lnTo>
                        <a:pt x="79" y="44"/>
                      </a:lnTo>
                      <a:lnTo>
                        <a:pt x="83" y="41"/>
                      </a:lnTo>
                      <a:lnTo>
                        <a:pt x="88" y="38"/>
                      </a:lnTo>
                      <a:lnTo>
                        <a:pt x="92" y="34"/>
                      </a:lnTo>
                      <a:lnTo>
                        <a:pt x="95" y="30"/>
                      </a:lnTo>
                      <a:lnTo>
                        <a:pt x="99" y="25"/>
                      </a:lnTo>
                      <a:lnTo>
                        <a:pt x="102" y="20"/>
                      </a:lnTo>
                      <a:lnTo>
                        <a:pt x="105" y="15"/>
                      </a:lnTo>
                      <a:lnTo>
                        <a:pt x="107" y="8"/>
                      </a:lnTo>
                      <a:lnTo>
                        <a:pt x="110" y="2"/>
                      </a:lnTo>
                      <a:lnTo>
                        <a:pt x="110" y="0"/>
                      </a:lnTo>
                      <a:lnTo>
                        <a:pt x="87" y="0"/>
                      </a:lnTo>
                      <a:lnTo>
                        <a:pt x="86" y="3"/>
                      </a:lnTo>
                      <a:lnTo>
                        <a:pt x="85" y="7"/>
                      </a:lnTo>
                      <a:lnTo>
                        <a:pt x="83" y="11"/>
                      </a:lnTo>
                      <a:lnTo>
                        <a:pt x="82" y="15"/>
                      </a:lnTo>
                      <a:lnTo>
                        <a:pt x="79" y="18"/>
                      </a:lnTo>
                      <a:lnTo>
                        <a:pt x="77" y="21"/>
                      </a:lnTo>
                      <a:lnTo>
                        <a:pt x="74" y="24"/>
                      </a:lnTo>
                      <a:lnTo>
                        <a:pt x="71" y="26"/>
                      </a:lnTo>
                      <a:lnTo>
                        <a:pt x="68" y="28"/>
                      </a:lnTo>
                      <a:lnTo>
                        <a:pt x="65" y="31"/>
                      </a:lnTo>
                      <a:lnTo>
                        <a:pt x="61" y="32"/>
                      </a:lnTo>
                      <a:lnTo>
                        <a:pt x="57" y="33"/>
                      </a:lnTo>
                      <a:lnTo>
                        <a:pt x="52" y="35"/>
                      </a:lnTo>
                      <a:lnTo>
                        <a:pt x="48" y="35"/>
                      </a:lnTo>
                      <a:lnTo>
                        <a:pt x="43" y="35"/>
                      </a:lnTo>
                      <a:lnTo>
                        <a:pt x="27" y="35"/>
                      </a:lnTo>
                      <a:lnTo>
                        <a:pt x="3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6" name="Freeform 21"/>
                <p:cNvSpPr>
                  <a:spLocks/>
                </p:cNvSpPr>
                <p:nvPr/>
              </p:nvSpPr>
              <p:spPr bwMode="auto">
                <a:xfrm>
                  <a:off x="1560" y="398"/>
                  <a:ext cx="92" cy="108"/>
                </a:xfrm>
                <a:custGeom>
                  <a:avLst/>
                  <a:gdLst>
                    <a:gd name="T0" fmla="*/ 85 w 91"/>
                    <a:gd name="T1" fmla="*/ 17 h 106"/>
                    <a:gd name="T2" fmla="*/ 81 w 91"/>
                    <a:gd name="T3" fmla="*/ 17 h 106"/>
                    <a:gd name="T4" fmla="*/ 73 w 91"/>
                    <a:gd name="T5" fmla="*/ 17 h 106"/>
                    <a:gd name="T6" fmla="*/ 65 w 91"/>
                    <a:gd name="T7" fmla="*/ 17 h 106"/>
                    <a:gd name="T8" fmla="*/ 57 w 91"/>
                    <a:gd name="T9" fmla="*/ 17 h 106"/>
                    <a:gd name="T10" fmla="*/ 50 w 91"/>
                    <a:gd name="T11" fmla="*/ 18 h 106"/>
                    <a:gd name="T12" fmla="*/ 45 w 91"/>
                    <a:gd name="T13" fmla="*/ 19 h 106"/>
                    <a:gd name="T14" fmla="*/ 43 w 91"/>
                    <a:gd name="T15" fmla="*/ 23 h 106"/>
                    <a:gd name="T16" fmla="*/ 42 w 91"/>
                    <a:gd name="T17" fmla="*/ 27 h 106"/>
                    <a:gd name="T18" fmla="*/ 45 w 91"/>
                    <a:gd name="T19" fmla="*/ 34 h 106"/>
                    <a:gd name="T20" fmla="*/ 50 w 91"/>
                    <a:gd name="T21" fmla="*/ 39 h 106"/>
                    <a:gd name="T22" fmla="*/ 57 w 91"/>
                    <a:gd name="T23" fmla="*/ 45 h 106"/>
                    <a:gd name="T24" fmla="*/ 65 w 91"/>
                    <a:gd name="T25" fmla="*/ 52 h 106"/>
                    <a:gd name="T26" fmla="*/ 72 w 91"/>
                    <a:gd name="T27" fmla="*/ 59 h 106"/>
                    <a:gd name="T28" fmla="*/ 78 w 91"/>
                    <a:gd name="T29" fmla="*/ 67 h 106"/>
                    <a:gd name="T30" fmla="*/ 80 w 91"/>
                    <a:gd name="T31" fmla="*/ 75 h 106"/>
                    <a:gd name="T32" fmla="*/ 78 w 91"/>
                    <a:gd name="T33" fmla="*/ 85 h 106"/>
                    <a:gd name="T34" fmla="*/ 72 w 91"/>
                    <a:gd name="T35" fmla="*/ 94 h 106"/>
                    <a:gd name="T36" fmla="*/ 62 w 91"/>
                    <a:gd name="T37" fmla="*/ 101 h 106"/>
                    <a:gd name="T38" fmla="*/ 46 w 91"/>
                    <a:gd name="T39" fmla="*/ 104 h 106"/>
                    <a:gd name="T40" fmla="*/ 0 w 91"/>
                    <a:gd name="T41" fmla="*/ 105 h 106"/>
                    <a:gd name="T42" fmla="*/ 32 w 91"/>
                    <a:gd name="T43" fmla="*/ 88 h 106"/>
                    <a:gd name="T44" fmla="*/ 39 w 91"/>
                    <a:gd name="T45" fmla="*/ 88 h 106"/>
                    <a:gd name="T46" fmla="*/ 46 w 91"/>
                    <a:gd name="T47" fmla="*/ 87 h 106"/>
                    <a:gd name="T48" fmla="*/ 51 w 91"/>
                    <a:gd name="T49" fmla="*/ 85 h 106"/>
                    <a:gd name="T50" fmla="*/ 54 w 91"/>
                    <a:gd name="T51" fmla="*/ 80 h 106"/>
                    <a:gd name="T52" fmla="*/ 53 w 91"/>
                    <a:gd name="T53" fmla="*/ 74 h 106"/>
                    <a:gd name="T54" fmla="*/ 49 w 91"/>
                    <a:gd name="T55" fmla="*/ 69 h 106"/>
                    <a:gd name="T56" fmla="*/ 42 w 91"/>
                    <a:gd name="T57" fmla="*/ 62 h 106"/>
                    <a:gd name="T58" fmla="*/ 35 w 91"/>
                    <a:gd name="T59" fmla="*/ 56 h 106"/>
                    <a:gd name="T60" fmla="*/ 27 w 91"/>
                    <a:gd name="T61" fmla="*/ 49 h 106"/>
                    <a:gd name="T62" fmla="*/ 21 w 91"/>
                    <a:gd name="T63" fmla="*/ 42 h 106"/>
                    <a:gd name="T64" fmla="*/ 17 w 91"/>
                    <a:gd name="T65" fmla="*/ 34 h 106"/>
                    <a:gd name="T66" fmla="*/ 16 w 91"/>
                    <a:gd name="T67" fmla="*/ 25 h 106"/>
                    <a:gd name="T68" fmla="*/ 20 w 91"/>
                    <a:gd name="T69" fmla="*/ 14 h 106"/>
                    <a:gd name="T70" fmla="*/ 28 w 91"/>
                    <a:gd name="T71" fmla="*/ 7 h 106"/>
                    <a:gd name="T72" fmla="*/ 41 w 91"/>
                    <a:gd name="T73" fmla="*/ 2 h 106"/>
                    <a:gd name="T74" fmla="*/ 59 w 91"/>
                    <a:gd name="T75" fmla="*/ 0 h 106"/>
                    <a:gd name="T76" fmla="*/ 64 w 91"/>
                    <a:gd name="T77" fmla="*/ 0 h 106"/>
                    <a:gd name="T78" fmla="*/ 74 w 91"/>
                    <a:gd name="T79" fmla="*/ 0 h 106"/>
                    <a:gd name="T80" fmla="*/ 85 w 91"/>
                    <a:gd name="T81" fmla="*/ 0 h 106"/>
                    <a:gd name="T82" fmla="*/ 90 w 91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1" h="106">
                      <a:moveTo>
                        <a:pt x="86" y="17"/>
                      </a:moveTo>
                      <a:lnTo>
                        <a:pt x="85" y="17"/>
                      </a:lnTo>
                      <a:lnTo>
                        <a:pt x="83" y="17"/>
                      </a:lnTo>
                      <a:lnTo>
                        <a:pt x="81" y="17"/>
                      </a:lnTo>
                      <a:lnTo>
                        <a:pt x="77" y="17"/>
                      </a:lnTo>
                      <a:lnTo>
                        <a:pt x="73" y="17"/>
                      </a:lnTo>
                      <a:lnTo>
                        <a:pt x="69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57" y="17"/>
                      </a:lnTo>
                      <a:lnTo>
                        <a:pt x="53" y="17"/>
                      </a:lnTo>
                      <a:lnTo>
                        <a:pt x="50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4" y="21"/>
                      </a:lnTo>
                      <a:lnTo>
                        <a:pt x="43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3" y="30"/>
                      </a:lnTo>
                      <a:lnTo>
                        <a:pt x="45" y="34"/>
                      </a:lnTo>
                      <a:lnTo>
                        <a:pt x="47" y="36"/>
                      </a:lnTo>
                      <a:lnTo>
                        <a:pt x="50" y="39"/>
                      </a:lnTo>
                      <a:lnTo>
                        <a:pt x="53" y="42"/>
                      </a:lnTo>
                      <a:lnTo>
                        <a:pt x="57" y="45"/>
                      </a:lnTo>
                      <a:lnTo>
                        <a:pt x="61" y="49"/>
                      </a:lnTo>
                      <a:lnTo>
                        <a:pt x="65" y="52"/>
                      </a:lnTo>
                      <a:lnTo>
                        <a:pt x="69" y="55"/>
                      </a:lnTo>
                      <a:lnTo>
                        <a:pt x="72" y="59"/>
                      </a:lnTo>
                      <a:lnTo>
                        <a:pt x="75" y="63"/>
                      </a:lnTo>
                      <a:lnTo>
                        <a:pt x="78" y="67"/>
                      </a:lnTo>
                      <a:lnTo>
                        <a:pt x="79" y="71"/>
                      </a:lnTo>
                      <a:lnTo>
                        <a:pt x="80" y="75"/>
                      </a:lnTo>
                      <a:lnTo>
                        <a:pt x="80" y="80"/>
                      </a:lnTo>
                      <a:lnTo>
                        <a:pt x="78" y="85"/>
                      </a:lnTo>
                      <a:lnTo>
                        <a:pt x="76" y="90"/>
                      </a:lnTo>
                      <a:lnTo>
                        <a:pt x="72" y="94"/>
                      </a:lnTo>
                      <a:lnTo>
                        <a:pt x="68" y="98"/>
                      </a:lnTo>
                      <a:lnTo>
                        <a:pt x="62" y="101"/>
                      </a:lnTo>
                      <a:lnTo>
                        <a:pt x="54" y="103"/>
                      </a:lnTo>
                      <a:lnTo>
                        <a:pt x="46" y="104"/>
                      </a:lnTo>
                      <a:lnTo>
                        <a:pt x="36" y="105"/>
                      </a:lnTo>
                      <a:lnTo>
                        <a:pt x="0" y="105"/>
                      </a:lnTo>
                      <a:lnTo>
                        <a:pt x="3" y="88"/>
                      </a:lnTo>
                      <a:lnTo>
                        <a:pt x="32" y="88"/>
                      </a:lnTo>
                      <a:lnTo>
                        <a:pt x="36" y="88"/>
                      </a:lnTo>
                      <a:lnTo>
                        <a:pt x="39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6"/>
                      </a:lnTo>
                      <a:lnTo>
                        <a:pt x="51" y="85"/>
                      </a:lnTo>
                      <a:lnTo>
                        <a:pt x="53" y="82"/>
                      </a:lnTo>
                      <a:lnTo>
                        <a:pt x="54" y="80"/>
                      </a:lnTo>
                      <a:lnTo>
                        <a:pt x="54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9" y="69"/>
                      </a:lnTo>
                      <a:lnTo>
                        <a:pt x="46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7" y="19"/>
                      </a:lnTo>
                      <a:lnTo>
                        <a:pt x="20" y="14"/>
                      </a:lnTo>
                      <a:lnTo>
                        <a:pt x="23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9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86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7" name="Freeform 22"/>
                <p:cNvSpPr>
                  <a:spLocks/>
                </p:cNvSpPr>
                <p:nvPr/>
              </p:nvSpPr>
              <p:spPr bwMode="auto">
                <a:xfrm>
                  <a:off x="1660" y="398"/>
                  <a:ext cx="93" cy="108"/>
                </a:xfrm>
                <a:custGeom>
                  <a:avLst/>
                  <a:gdLst>
                    <a:gd name="T0" fmla="*/ 88 w 93"/>
                    <a:gd name="T1" fmla="*/ 17 h 106"/>
                    <a:gd name="T2" fmla="*/ 56 w 93"/>
                    <a:gd name="T3" fmla="*/ 17 h 106"/>
                    <a:gd name="T4" fmla="*/ 37 w 93"/>
                    <a:gd name="T5" fmla="*/ 105 h 106"/>
                    <a:gd name="T6" fmla="*/ 14 w 93"/>
                    <a:gd name="T7" fmla="*/ 105 h 106"/>
                    <a:gd name="T8" fmla="*/ 33 w 93"/>
                    <a:gd name="T9" fmla="*/ 17 h 106"/>
                    <a:gd name="T10" fmla="*/ 0 w 93"/>
                    <a:gd name="T11" fmla="*/ 17 h 106"/>
                    <a:gd name="T12" fmla="*/ 4 w 93"/>
                    <a:gd name="T13" fmla="*/ 0 h 106"/>
                    <a:gd name="T14" fmla="*/ 92 w 93"/>
                    <a:gd name="T15" fmla="*/ 0 h 106"/>
                    <a:gd name="T16" fmla="*/ 88 w 93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3" h="106">
                      <a:moveTo>
                        <a:pt x="88" y="17"/>
                      </a:moveTo>
                      <a:lnTo>
                        <a:pt x="56" y="17"/>
                      </a:lnTo>
                      <a:lnTo>
                        <a:pt x="37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8" name="Freeform 23"/>
                <p:cNvSpPr>
                  <a:spLocks/>
                </p:cNvSpPr>
                <p:nvPr/>
              </p:nvSpPr>
              <p:spPr bwMode="auto">
                <a:xfrm>
                  <a:off x="1716" y="398"/>
                  <a:ext cx="108" cy="108"/>
                </a:xfrm>
                <a:custGeom>
                  <a:avLst/>
                  <a:gdLst>
                    <a:gd name="T0" fmla="*/ 37 w 108"/>
                    <a:gd name="T1" fmla="*/ 105 h 106"/>
                    <a:gd name="T2" fmla="*/ 47 w 108"/>
                    <a:gd name="T3" fmla="*/ 88 h 106"/>
                    <a:gd name="T4" fmla="*/ 81 w 108"/>
                    <a:gd name="T5" fmla="*/ 88 h 106"/>
                    <a:gd name="T6" fmla="*/ 71 w 108"/>
                    <a:gd name="T7" fmla="*/ 20 h 106"/>
                    <a:gd name="T8" fmla="*/ 24 w 108"/>
                    <a:gd name="T9" fmla="*/ 105 h 106"/>
                    <a:gd name="T10" fmla="*/ 0 w 108"/>
                    <a:gd name="T11" fmla="*/ 105 h 106"/>
                    <a:gd name="T12" fmla="*/ 62 w 108"/>
                    <a:gd name="T13" fmla="*/ 0 h 106"/>
                    <a:gd name="T14" fmla="*/ 90 w 108"/>
                    <a:gd name="T15" fmla="*/ 0 h 106"/>
                    <a:gd name="T16" fmla="*/ 107 w 108"/>
                    <a:gd name="T17" fmla="*/ 105 h 106"/>
                    <a:gd name="T18" fmla="*/ 37 w 108"/>
                    <a:gd name="T19" fmla="*/ 105 h 10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8" h="106">
                      <a:moveTo>
                        <a:pt x="37" y="105"/>
                      </a:moveTo>
                      <a:lnTo>
                        <a:pt x="47" y="88"/>
                      </a:lnTo>
                      <a:lnTo>
                        <a:pt x="81" y="88"/>
                      </a:lnTo>
                      <a:lnTo>
                        <a:pt x="71" y="20"/>
                      </a:lnTo>
                      <a:lnTo>
                        <a:pt x="24" y="105"/>
                      </a:lnTo>
                      <a:lnTo>
                        <a:pt x="0" y="105"/>
                      </a:lnTo>
                      <a:lnTo>
                        <a:pt x="62" y="0"/>
                      </a:lnTo>
                      <a:lnTo>
                        <a:pt x="90" y="0"/>
                      </a:lnTo>
                      <a:lnTo>
                        <a:pt x="107" y="105"/>
                      </a:lnTo>
                      <a:lnTo>
                        <a:pt x="37" y="10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49" name="Freeform 24"/>
                <p:cNvSpPr>
                  <a:spLocks/>
                </p:cNvSpPr>
                <p:nvPr/>
              </p:nvSpPr>
              <p:spPr bwMode="auto">
                <a:xfrm>
                  <a:off x="1831" y="398"/>
                  <a:ext cx="93" cy="108"/>
                </a:xfrm>
                <a:custGeom>
                  <a:avLst/>
                  <a:gdLst>
                    <a:gd name="T0" fmla="*/ 89 w 94"/>
                    <a:gd name="T1" fmla="*/ 17 h 106"/>
                    <a:gd name="T2" fmla="*/ 56 w 94"/>
                    <a:gd name="T3" fmla="*/ 17 h 106"/>
                    <a:gd name="T4" fmla="*/ 38 w 94"/>
                    <a:gd name="T5" fmla="*/ 105 h 106"/>
                    <a:gd name="T6" fmla="*/ 14 w 94"/>
                    <a:gd name="T7" fmla="*/ 105 h 106"/>
                    <a:gd name="T8" fmla="*/ 33 w 94"/>
                    <a:gd name="T9" fmla="*/ 17 h 106"/>
                    <a:gd name="T10" fmla="*/ 0 w 94"/>
                    <a:gd name="T11" fmla="*/ 17 h 106"/>
                    <a:gd name="T12" fmla="*/ 4 w 94"/>
                    <a:gd name="T13" fmla="*/ 0 h 106"/>
                    <a:gd name="T14" fmla="*/ 93 w 94"/>
                    <a:gd name="T15" fmla="*/ 0 h 106"/>
                    <a:gd name="T16" fmla="*/ 89 w 94"/>
                    <a:gd name="T17" fmla="*/ 1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4" h="106">
                      <a:moveTo>
                        <a:pt x="89" y="17"/>
                      </a:moveTo>
                      <a:lnTo>
                        <a:pt x="56" y="17"/>
                      </a:lnTo>
                      <a:lnTo>
                        <a:pt x="38" y="105"/>
                      </a:lnTo>
                      <a:lnTo>
                        <a:pt x="14" y="105"/>
                      </a:lnTo>
                      <a:lnTo>
                        <a:pt x="33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0" name="Freeform 25"/>
                <p:cNvSpPr>
                  <a:spLocks/>
                </p:cNvSpPr>
                <p:nvPr/>
              </p:nvSpPr>
              <p:spPr bwMode="auto">
                <a:xfrm>
                  <a:off x="1918" y="398"/>
                  <a:ext cx="101" cy="108"/>
                </a:xfrm>
                <a:custGeom>
                  <a:avLst/>
                  <a:gdLst>
                    <a:gd name="T0" fmla="*/ 97 w 101"/>
                    <a:gd name="T1" fmla="*/ 17 h 106"/>
                    <a:gd name="T2" fmla="*/ 43 w 101"/>
                    <a:gd name="T3" fmla="*/ 17 h 106"/>
                    <a:gd name="T4" fmla="*/ 37 w 101"/>
                    <a:gd name="T5" fmla="*/ 44 h 106"/>
                    <a:gd name="T6" fmla="*/ 84 w 101"/>
                    <a:gd name="T7" fmla="*/ 44 h 106"/>
                    <a:gd name="T8" fmla="*/ 80 w 101"/>
                    <a:gd name="T9" fmla="*/ 59 h 106"/>
                    <a:gd name="T10" fmla="*/ 33 w 101"/>
                    <a:gd name="T11" fmla="*/ 59 h 106"/>
                    <a:gd name="T12" fmla="*/ 27 w 101"/>
                    <a:gd name="T13" fmla="*/ 88 h 106"/>
                    <a:gd name="T14" fmla="*/ 81 w 101"/>
                    <a:gd name="T15" fmla="*/ 88 h 106"/>
                    <a:gd name="T16" fmla="*/ 78 w 101"/>
                    <a:gd name="T17" fmla="*/ 105 h 106"/>
                    <a:gd name="T18" fmla="*/ 0 w 101"/>
                    <a:gd name="T19" fmla="*/ 105 h 106"/>
                    <a:gd name="T20" fmla="*/ 23 w 101"/>
                    <a:gd name="T21" fmla="*/ 0 h 106"/>
                    <a:gd name="T22" fmla="*/ 100 w 101"/>
                    <a:gd name="T23" fmla="*/ 0 h 106"/>
                    <a:gd name="T24" fmla="*/ 97 w 101"/>
                    <a:gd name="T25" fmla="*/ 17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1" h="106">
                      <a:moveTo>
                        <a:pt x="97" y="17"/>
                      </a:moveTo>
                      <a:lnTo>
                        <a:pt x="43" y="17"/>
                      </a:lnTo>
                      <a:lnTo>
                        <a:pt x="37" y="44"/>
                      </a:lnTo>
                      <a:lnTo>
                        <a:pt x="84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8"/>
                      </a:lnTo>
                      <a:lnTo>
                        <a:pt x="81" y="88"/>
                      </a:lnTo>
                      <a:lnTo>
                        <a:pt x="78" y="105"/>
                      </a:lnTo>
                      <a:lnTo>
                        <a:pt x="0" y="105"/>
                      </a:lnTo>
                      <a:lnTo>
                        <a:pt x="23" y="0"/>
                      </a:lnTo>
                      <a:lnTo>
                        <a:pt x="100" y="0"/>
                      </a:lnTo>
                      <a:lnTo>
                        <a:pt x="9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1" name="Freeform 26"/>
                <p:cNvSpPr>
                  <a:spLocks/>
                </p:cNvSpPr>
                <p:nvPr/>
              </p:nvSpPr>
              <p:spPr bwMode="auto">
                <a:xfrm>
                  <a:off x="2012" y="398"/>
                  <a:ext cx="88" cy="108"/>
                </a:xfrm>
                <a:custGeom>
                  <a:avLst/>
                  <a:gdLst>
                    <a:gd name="T0" fmla="*/ 84 w 90"/>
                    <a:gd name="T1" fmla="*/ 17 h 106"/>
                    <a:gd name="T2" fmla="*/ 79 w 90"/>
                    <a:gd name="T3" fmla="*/ 17 h 106"/>
                    <a:gd name="T4" fmla="*/ 72 w 90"/>
                    <a:gd name="T5" fmla="*/ 17 h 106"/>
                    <a:gd name="T6" fmla="*/ 64 w 90"/>
                    <a:gd name="T7" fmla="*/ 17 h 106"/>
                    <a:gd name="T8" fmla="*/ 56 w 90"/>
                    <a:gd name="T9" fmla="*/ 17 h 106"/>
                    <a:gd name="T10" fmla="*/ 49 w 90"/>
                    <a:gd name="T11" fmla="*/ 18 h 106"/>
                    <a:gd name="T12" fmla="*/ 45 w 90"/>
                    <a:gd name="T13" fmla="*/ 19 h 106"/>
                    <a:gd name="T14" fmla="*/ 42 w 90"/>
                    <a:gd name="T15" fmla="*/ 23 h 106"/>
                    <a:gd name="T16" fmla="*/ 42 w 90"/>
                    <a:gd name="T17" fmla="*/ 27 h 106"/>
                    <a:gd name="T18" fmla="*/ 44 w 90"/>
                    <a:gd name="T19" fmla="*/ 34 h 106"/>
                    <a:gd name="T20" fmla="*/ 49 w 90"/>
                    <a:gd name="T21" fmla="*/ 39 h 106"/>
                    <a:gd name="T22" fmla="*/ 56 w 90"/>
                    <a:gd name="T23" fmla="*/ 45 h 106"/>
                    <a:gd name="T24" fmla="*/ 64 w 90"/>
                    <a:gd name="T25" fmla="*/ 52 h 106"/>
                    <a:gd name="T26" fmla="*/ 71 w 90"/>
                    <a:gd name="T27" fmla="*/ 59 h 106"/>
                    <a:gd name="T28" fmla="*/ 76 w 90"/>
                    <a:gd name="T29" fmla="*/ 67 h 106"/>
                    <a:gd name="T30" fmla="*/ 79 w 90"/>
                    <a:gd name="T31" fmla="*/ 75 h 106"/>
                    <a:gd name="T32" fmla="*/ 77 w 90"/>
                    <a:gd name="T33" fmla="*/ 85 h 106"/>
                    <a:gd name="T34" fmla="*/ 72 w 90"/>
                    <a:gd name="T35" fmla="*/ 94 h 106"/>
                    <a:gd name="T36" fmla="*/ 61 w 90"/>
                    <a:gd name="T37" fmla="*/ 101 h 106"/>
                    <a:gd name="T38" fmla="*/ 45 w 90"/>
                    <a:gd name="T39" fmla="*/ 104 h 106"/>
                    <a:gd name="T40" fmla="*/ 0 w 90"/>
                    <a:gd name="T41" fmla="*/ 105 h 106"/>
                    <a:gd name="T42" fmla="*/ 32 w 90"/>
                    <a:gd name="T43" fmla="*/ 88 h 106"/>
                    <a:gd name="T44" fmla="*/ 38 w 90"/>
                    <a:gd name="T45" fmla="*/ 88 h 106"/>
                    <a:gd name="T46" fmla="*/ 45 w 90"/>
                    <a:gd name="T47" fmla="*/ 87 h 106"/>
                    <a:gd name="T48" fmla="*/ 50 w 90"/>
                    <a:gd name="T49" fmla="*/ 85 h 106"/>
                    <a:gd name="T50" fmla="*/ 53 w 90"/>
                    <a:gd name="T51" fmla="*/ 80 h 106"/>
                    <a:gd name="T52" fmla="*/ 53 w 90"/>
                    <a:gd name="T53" fmla="*/ 74 h 106"/>
                    <a:gd name="T54" fmla="*/ 48 w 90"/>
                    <a:gd name="T55" fmla="*/ 69 h 106"/>
                    <a:gd name="T56" fmla="*/ 42 w 90"/>
                    <a:gd name="T57" fmla="*/ 62 h 106"/>
                    <a:gd name="T58" fmla="*/ 35 w 90"/>
                    <a:gd name="T59" fmla="*/ 56 h 106"/>
                    <a:gd name="T60" fmla="*/ 27 w 90"/>
                    <a:gd name="T61" fmla="*/ 49 h 106"/>
                    <a:gd name="T62" fmla="*/ 21 w 90"/>
                    <a:gd name="T63" fmla="*/ 42 h 106"/>
                    <a:gd name="T64" fmla="*/ 16 w 90"/>
                    <a:gd name="T65" fmla="*/ 34 h 106"/>
                    <a:gd name="T66" fmla="*/ 15 w 90"/>
                    <a:gd name="T67" fmla="*/ 25 h 106"/>
                    <a:gd name="T68" fmla="*/ 19 w 90"/>
                    <a:gd name="T69" fmla="*/ 14 h 106"/>
                    <a:gd name="T70" fmla="*/ 27 w 90"/>
                    <a:gd name="T71" fmla="*/ 7 h 106"/>
                    <a:gd name="T72" fmla="*/ 40 w 90"/>
                    <a:gd name="T73" fmla="*/ 2 h 106"/>
                    <a:gd name="T74" fmla="*/ 58 w 90"/>
                    <a:gd name="T75" fmla="*/ 0 h 106"/>
                    <a:gd name="T76" fmla="*/ 63 w 90"/>
                    <a:gd name="T77" fmla="*/ 0 h 106"/>
                    <a:gd name="T78" fmla="*/ 74 w 90"/>
                    <a:gd name="T79" fmla="*/ 0 h 106"/>
                    <a:gd name="T80" fmla="*/ 84 w 90"/>
                    <a:gd name="T81" fmla="*/ 0 h 106"/>
                    <a:gd name="T82" fmla="*/ 89 w 90"/>
                    <a:gd name="T83" fmla="*/ 0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0" h="106">
                      <a:moveTo>
                        <a:pt x="85" y="17"/>
                      </a:moveTo>
                      <a:lnTo>
                        <a:pt x="84" y="17"/>
                      </a:lnTo>
                      <a:lnTo>
                        <a:pt x="83" y="17"/>
                      </a:lnTo>
                      <a:lnTo>
                        <a:pt x="79" y="17"/>
                      </a:lnTo>
                      <a:lnTo>
                        <a:pt x="76" y="17"/>
                      </a:lnTo>
                      <a:lnTo>
                        <a:pt x="72" y="17"/>
                      </a:lnTo>
                      <a:lnTo>
                        <a:pt x="68" y="17"/>
                      </a:lnTo>
                      <a:lnTo>
                        <a:pt x="64" y="17"/>
                      </a:lnTo>
                      <a:lnTo>
                        <a:pt x="61" y="17"/>
                      </a:lnTo>
                      <a:lnTo>
                        <a:pt x="56" y="17"/>
                      </a:lnTo>
                      <a:lnTo>
                        <a:pt x="53" y="17"/>
                      </a:lnTo>
                      <a:lnTo>
                        <a:pt x="49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3" y="21"/>
                      </a:lnTo>
                      <a:lnTo>
                        <a:pt x="42" y="23"/>
                      </a:lnTo>
                      <a:lnTo>
                        <a:pt x="42" y="24"/>
                      </a:lnTo>
                      <a:lnTo>
                        <a:pt x="42" y="27"/>
                      </a:lnTo>
                      <a:lnTo>
                        <a:pt x="42" y="30"/>
                      </a:lnTo>
                      <a:lnTo>
                        <a:pt x="44" y="34"/>
                      </a:lnTo>
                      <a:lnTo>
                        <a:pt x="46" y="36"/>
                      </a:lnTo>
                      <a:lnTo>
                        <a:pt x="49" y="39"/>
                      </a:lnTo>
                      <a:lnTo>
                        <a:pt x="53" y="42"/>
                      </a:lnTo>
                      <a:lnTo>
                        <a:pt x="56" y="45"/>
                      </a:lnTo>
                      <a:lnTo>
                        <a:pt x="60" y="49"/>
                      </a:lnTo>
                      <a:lnTo>
                        <a:pt x="64" y="52"/>
                      </a:lnTo>
                      <a:lnTo>
                        <a:pt x="68" y="55"/>
                      </a:lnTo>
                      <a:lnTo>
                        <a:pt x="71" y="59"/>
                      </a:lnTo>
                      <a:lnTo>
                        <a:pt x="74" y="63"/>
                      </a:lnTo>
                      <a:lnTo>
                        <a:pt x="76" y="67"/>
                      </a:lnTo>
                      <a:lnTo>
                        <a:pt x="78" y="71"/>
                      </a:lnTo>
                      <a:lnTo>
                        <a:pt x="79" y="75"/>
                      </a:lnTo>
                      <a:lnTo>
                        <a:pt x="79" y="80"/>
                      </a:lnTo>
                      <a:lnTo>
                        <a:pt x="77" y="85"/>
                      </a:lnTo>
                      <a:lnTo>
                        <a:pt x="75" y="90"/>
                      </a:lnTo>
                      <a:lnTo>
                        <a:pt x="72" y="94"/>
                      </a:lnTo>
                      <a:lnTo>
                        <a:pt x="67" y="98"/>
                      </a:lnTo>
                      <a:lnTo>
                        <a:pt x="61" y="101"/>
                      </a:lnTo>
                      <a:lnTo>
                        <a:pt x="54" y="103"/>
                      </a:lnTo>
                      <a:lnTo>
                        <a:pt x="45" y="104"/>
                      </a:lnTo>
                      <a:lnTo>
                        <a:pt x="35" y="105"/>
                      </a:lnTo>
                      <a:lnTo>
                        <a:pt x="0" y="105"/>
                      </a:lnTo>
                      <a:lnTo>
                        <a:pt x="4" y="88"/>
                      </a:lnTo>
                      <a:lnTo>
                        <a:pt x="32" y="88"/>
                      </a:lnTo>
                      <a:lnTo>
                        <a:pt x="35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5" y="87"/>
                      </a:lnTo>
                      <a:lnTo>
                        <a:pt x="48" y="86"/>
                      </a:lnTo>
                      <a:lnTo>
                        <a:pt x="50" y="85"/>
                      </a:lnTo>
                      <a:lnTo>
                        <a:pt x="52" y="82"/>
                      </a:lnTo>
                      <a:lnTo>
                        <a:pt x="53" y="80"/>
                      </a:lnTo>
                      <a:lnTo>
                        <a:pt x="53" y="77"/>
                      </a:lnTo>
                      <a:lnTo>
                        <a:pt x="53" y="74"/>
                      </a:lnTo>
                      <a:lnTo>
                        <a:pt x="51" y="71"/>
                      </a:lnTo>
                      <a:lnTo>
                        <a:pt x="48" y="69"/>
                      </a:lnTo>
                      <a:lnTo>
                        <a:pt x="45" y="65"/>
                      </a:lnTo>
                      <a:lnTo>
                        <a:pt x="42" y="62"/>
                      </a:lnTo>
                      <a:lnTo>
                        <a:pt x="38" y="59"/>
                      </a:lnTo>
                      <a:lnTo>
                        <a:pt x="35" y="56"/>
                      </a:lnTo>
                      <a:lnTo>
                        <a:pt x="31" y="53"/>
                      </a:lnTo>
                      <a:lnTo>
                        <a:pt x="27" y="49"/>
                      </a:lnTo>
                      <a:lnTo>
                        <a:pt x="24" y="45"/>
                      </a:lnTo>
                      <a:lnTo>
                        <a:pt x="21" y="42"/>
                      </a:lnTo>
                      <a:lnTo>
                        <a:pt x="18" y="38"/>
                      </a:lnTo>
                      <a:lnTo>
                        <a:pt x="16" y="34"/>
                      </a:lnTo>
                      <a:lnTo>
                        <a:pt x="15" y="29"/>
                      </a:lnTo>
                      <a:lnTo>
                        <a:pt x="15" y="25"/>
                      </a:lnTo>
                      <a:lnTo>
                        <a:pt x="17" y="19"/>
                      </a:lnTo>
                      <a:lnTo>
                        <a:pt x="19" y="14"/>
                      </a:lnTo>
                      <a:lnTo>
                        <a:pt x="23" y="10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0" y="2"/>
                      </a:lnTo>
                      <a:lnTo>
                        <a:pt x="49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9" y="0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8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2" name="Freeform 27"/>
                <p:cNvSpPr>
                  <a:spLocks/>
                </p:cNvSpPr>
                <p:nvPr/>
              </p:nvSpPr>
              <p:spPr bwMode="auto">
                <a:xfrm>
                  <a:off x="899" y="575"/>
                  <a:ext cx="100" cy="104"/>
                </a:xfrm>
                <a:custGeom>
                  <a:avLst/>
                  <a:gdLst>
                    <a:gd name="T0" fmla="*/ 53 w 99"/>
                    <a:gd name="T1" fmla="*/ 64 h 105"/>
                    <a:gd name="T2" fmla="*/ 51 w 99"/>
                    <a:gd name="T3" fmla="*/ 64 h 105"/>
                    <a:gd name="T4" fmla="*/ 50 w 99"/>
                    <a:gd name="T5" fmla="*/ 64 h 105"/>
                    <a:gd name="T6" fmla="*/ 49 w 99"/>
                    <a:gd name="T7" fmla="*/ 64 h 105"/>
                    <a:gd name="T8" fmla="*/ 47 w 99"/>
                    <a:gd name="T9" fmla="*/ 64 h 105"/>
                    <a:gd name="T10" fmla="*/ 46 w 99"/>
                    <a:gd name="T11" fmla="*/ 64 h 105"/>
                    <a:gd name="T12" fmla="*/ 44 w 99"/>
                    <a:gd name="T13" fmla="*/ 64 h 105"/>
                    <a:gd name="T14" fmla="*/ 43 w 99"/>
                    <a:gd name="T15" fmla="*/ 64 h 105"/>
                    <a:gd name="T16" fmla="*/ 42 w 99"/>
                    <a:gd name="T17" fmla="*/ 63 h 105"/>
                    <a:gd name="T18" fmla="*/ 41 w 99"/>
                    <a:gd name="T19" fmla="*/ 48 h 105"/>
                    <a:gd name="T20" fmla="*/ 42 w 99"/>
                    <a:gd name="T21" fmla="*/ 48 h 105"/>
                    <a:gd name="T22" fmla="*/ 43 w 99"/>
                    <a:gd name="T23" fmla="*/ 49 h 105"/>
                    <a:gd name="T24" fmla="*/ 44 w 99"/>
                    <a:gd name="T25" fmla="*/ 49 h 105"/>
                    <a:gd name="T26" fmla="*/ 46 w 99"/>
                    <a:gd name="T27" fmla="*/ 49 h 105"/>
                    <a:gd name="T28" fmla="*/ 47 w 99"/>
                    <a:gd name="T29" fmla="*/ 49 h 105"/>
                    <a:gd name="T30" fmla="*/ 48 w 99"/>
                    <a:gd name="T31" fmla="*/ 49 h 105"/>
                    <a:gd name="T32" fmla="*/ 50 w 99"/>
                    <a:gd name="T33" fmla="*/ 49 h 105"/>
                    <a:gd name="T34" fmla="*/ 51 w 99"/>
                    <a:gd name="T35" fmla="*/ 49 h 105"/>
                    <a:gd name="T36" fmla="*/ 56 w 99"/>
                    <a:gd name="T37" fmla="*/ 49 h 105"/>
                    <a:gd name="T38" fmla="*/ 61 w 99"/>
                    <a:gd name="T39" fmla="*/ 47 h 105"/>
                    <a:gd name="T40" fmla="*/ 65 w 99"/>
                    <a:gd name="T41" fmla="*/ 45 h 105"/>
                    <a:gd name="T42" fmla="*/ 68 w 99"/>
                    <a:gd name="T43" fmla="*/ 43 h 105"/>
                    <a:gd name="T44" fmla="*/ 71 w 99"/>
                    <a:gd name="T45" fmla="*/ 40 h 105"/>
                    <a:gd name="T46" fmla="*/ 72 w 99"/>
                    <a:gd name="T47" fmla="*/ 37 h 105"/>
                    <a:gd name="T48" fmla="*/ 73 w 99"/>
                    <a:gd name="T49" fmla="*/ 35 h 105"/>
                    <a:gd name="T50" fmla="*/ 74 w 99"/>
                    <a:gd name="T51" fmla="*/ 32 h 105"/>
                    <a:gd name="T52" fmla="*/ 75 w 99"/>
                    <a:gd name="T53" fmla="*/ 28 h 105"/>
                    <a:gd name="T54" fmla="*/ 74 w 99"/>
                    <a:gd name="T55" fmla="*/ 25 h 105"/>
                    <a:gd name="T56" fmla="*/ 74 w 99"/>
                    <a:gd name="T57" fmla="*/ 22 h 105"/>
                    <a:gd name="T58" fmla="*/ 72 w 99"/>
                    <a:gd name="T59" fmla="*/ 20 h 105"/>
                    <a:gd name="T60" fmla="*/ 71 w 99"/>
                    <a:gd name="T61" fmla="*/ 19 h 105"/>
                    <a:gd name="T62" fmla="*/ 68 w 99"/>
                    <a:gd name="T63" fmla="*/ 17 h 105"/>
                    <a:gd name="T64" fmla="*/ 65 w 99"/>
                    <a:gd name="T65" fmla="*/ 17 h 105"/>
                    <a:gd name="T66" fmla="*/ 62 w 99"/>
                    <a:gd name="T67" fmla="*/ 17 h 105"/>
                    <a:gd name="T68" fmla="*/ 43 w 99"/>
                    <a:gd name="T69" fmla="*/ 17 h 105"/>
                    <a:gd name="T70" fmla="*/ 24 w 99"/>
                    <a:gd name="T71" fmla="*/ 104 h 105"/>
                    <a:gd name="T72" fmla="*/ 0 w 99"/>
                    <a:gd name="T73" fmla="*/ 104 h 105"/>
                    <a:gd name="T74" fmla="*/ 23 w 99"/>
                    <a:gd name="T75" fmla="*/ 0 h 105"/>
                    <a:gd name="T76" fmla="*/ 74 w 99"/>
                    <a:gd name="T77" fmla="*/ 0 h 105"/>
                    <a:gd name="T78" fmla="*/ 82 w 99"/>
                    <a:gd name="T79" fmla="*/ 1 h 105"/>
                    <a:gd name="T80" fmla="*/ 88 w 99"/>
                    <a:gd name="T81" fmla="*/ 3 h 105"/>
                    <a:gd name="T82" fmla="*/ 92 w 99"/>
                    <a:gd name="T83" fmla="*/ 7 h 105"/>
                    <a:gd name="T84" fmla="*/ 96 w 99"/>
                    <a:gd name="T85" fmla="*/ 11 h 105"/>
                    <a:gd name="T86" fmla="*/ 97 w 99"/>
                    <a:gd name="T87" fmla="*/ 17 h 105"/>
                    <a:gd name="T88" fmla="*/ 98 w 99"/>
                    <a:gd name="T89" fmla="*/ 22 h 105"/>
                    <a:gd name="T90" fmla="*/ 98 w 99"/>
                    <a:gd name="T91" fmla="*/ 27 h 105"/>
                    <a:gd name="T92" fmla="*/ 97 w 99"/>
                    <a:gd name="T93" fmla="*/ 32 h 105"/>
                    <a:gd name="T94" fmla="*/ 95 w 99"/>
                    <a:gd name="T95" fmla="*/ 40 h 105"/>
                    <a:gd name="T96" fmla="*/ 91 w 99"/>
                    <a:gd name="T97" fmla="*/ 46 h 105"/>
                    <a:gd name="T98" fmla="*/ 87 w 99"/>
                    <a:gd name="T99" fmla="*/ 51 h 105"/>
                    <a:gd name="T100" fmla="*/ 81 w 99"/>
                    <a:gd name="T101" fmla="*/ 56 h 105"/>
                    <a:gd name="T102" fmla="*/ 75 w 99"/>
                    <a:gd name="T103" fmla="*/ 59 h 105"/>
                    <a:gd name="T104" fmla="*/ 68 w 99"/>
                    <a:gd name="T105" fmla="*/ 62 h 105"/>
                    <a:gd name="T106" fmla="*/ 61 w 99"/>
                    <a:gd name="T107" fmla="*/ 64 h 105"/>
                    <a:gd name="T108" fmla="*/ 53 w 99"/>
                    <a:gd name="T109" fmla="*/ 64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9" h="105">
                      <a:moveTo>
                        <a:pt x="53" y="64"/>
                      </a:moveTo>
                      <a:lnTo>
                        <a:pt x="51" y="64"/>
                      </a:lnTo>
                      <a:lnTo>
                        <a:pt x="50" y="64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6" y="64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2" y="63"/>
                      </a:lnTo>
                      <a:lnTo>
                        <a:pt x="41" y="48"/>
                      </a:lnTo>
                      <a:lnTo>
                        <a:pt x="42" y="48"/>
                      </a:lnTo>
                      <a:lnTo>
                        <a:pt x="43" y="49"/>
                      </a:lnTo>
                      <a:lnTo>
                        <a:pt x="44" y="49"/>
                      </a:lnTo>
                      <a:lnTo>
                        <a:pt x="46" y="49"/>
                      </a:lnTo>
                      <a:lnTo>
                        <a:pt x="47" y="49"/>
                      </a:lnTo>
                      <a:lnTo>
                        <a:pt x="48" y="49"/>
                      </a:lnTo>
                      <a:lnTo>
                        <a:pt x="50" y="49"/>
                      </a:lnTo>
                      <a:lnTo>
                        <a:pt x="51" y="49"/>
                      </a:lnTo>
                      <a:lnTo>
                        <a:pt x="56" y="49"/>
                      </a:lnTo>
                      <a:lnTo>
                        <a:pt x="61" y="47"/>
                      </a:lnTo>
                      <a:lnTo>
                        <a:pt x="65" y="45"/>
                      </a:lnTo>
                      <a:lnTo>
                        <a:pt x="68" y="43"/>
                      </a:lnTo>
                      <a:lnTo>
                        <a:pt x="71" y="40"/>
                      </a:lnTo>
                      <a:lnTo>
                        <a:pt x="72" y="37"/>
                      </a:lnTo>
                      <a:lnTo>
                        <a:pt x="73" y="35"/>
                      </a:lnTo>
                      <a:lnTo>
                        <a:pt x="74" y="32"/>
                      </a:lnTo>
                      <a:lnTo>
                        <a:pt x="75" y="28"/>
                      </a:lnTo>
                      <a:lnTo>
                        <a:pt x="74" y="25"/>
                      </a:lnTo>
                      <a:lnTo>
                        <a:pt x="74" y="22"/>
                      </a:lnTo>
                      <a:lnTo>
                        <a:pt x="72" y="20"/>
                      </a:lnTo>
                      <a:lnTo>
                        <a:pt x="71" y="19"/>
                      </a:lnTo>
                      <a:lnTo>
                        <a:pt x="68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43" y="17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74" y="0"/>
                      </a:lnTo>
                      <a:lnTo>
                        <a:pt x="82" y="1"/>
                      </a:lnTo>
                      <a:lnTo>
                        <a:pt x="88" y="3"/>
                      </a:lnTo>
                      <a:lnTo>
                        <a:pt x="92" y="7"/>
                      </a:lnTo>
                      <a:lnTo>
                        <a:pt x="96" y="11"/>
                      </a:lnTo>
                      <a:lnTo>
                        <a:pt x="97" y="17"/>
                      </a:lnTo>
                      <a:lnTo>
                        <a:pt x="98" y="22"/>
                      </a:lnTo>
                      <a:lnTo>
                        <a:pt x="98" y="27"/>
                      </a:lnTo>
                      <a:lnTo>
                        <a:pt x="97" y="32"/>
                      </a:lnTo>
                      <a:lnTo>
                        <a:pt x="95" y="40"/>
                      </a:lnTo>
                      <a:lnTo>
                        <a:pt x="91" y="46"/>
                      </a:lnTo>
                      <a:lnTo>
                        <a:pt x="87" y="51"/>
                      </a:lnTo>
                      <a:lnTo>
                        <a:pt x="81" y="56"/>
                      </a:lnTo>
                      <a:lnTo>
                        <a:pt x="75" y="59"/>
                      </a:lnTo>
                      <a:lnTo>
                        <a:pt x="68" y="62"/>
                      </a:lnTo>
                      <a:lnTo>
                        <a:pt x="61" y="64"/>
                      </a:lnTo>
                      <a:lnTo>
                        <a:pt x="53" y="6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3" name="Freeform 28"/>
                <p:cNvSpPr>
                  <a:spLocks/>
                </p:cNvSpPr>
                <p:nvPr/>
              </p:nvSpPr>
              <p:spPr bwMode="auto">
                <a:xfrm>
                  <a:off x="1005" y="574"/>
                  <a:ext cx="115" cy="55"/>
                </a:xfrm>
                <a:custGeom>
                  <a:avLst/>
                  <a:gdLst>
                    <a:gd name="T0" fmla="*/ 0 w 115"/>
                    <a:gd name="T1" fmla="*/ 54 h 55"/>
                    <a:gd name="T2" fmla="*/ 0 w 115"/>
                    <a:gd name="T3" fmla="*/ 54 h 55"/>
                    <a:gd name="T4" fmla="*/ 2 w 115"/>
                    <a:gd name="T5" fmla="*/ 47 h 55"/>
                    <a:gd name="T6" fmla="*/ 4 w 115"/>
                    <a:gd name="T7" fmla="*/ 41 h 55"/>
                    <a:gd name="T8" fmla="*/ 7 w 115"/>
                    <a:gd name="T9" fmla="*/ 35 h 55"/>
                    <a:gd name="T10" fmla="*/ 10 w 115"/>
                    <a:gd name="T11" fmla="*/ 30 h 55"/>
                    <a:gd name="T12" fmla="*/ 13 w 115"/>
                    <a:gd name="T13" fmla="*/ 25 h 55"/>
                    <a:gd name="T14" fmla="*/ 16 w 115"/>
                    <a:gd name="T15" fmla="*/ 21 h 55"/>
                    <a:gd name="T16" fmla="*/ 20 w 115"/>
                    <a:gd name="T17" fmla="*/ 17 h 55"/>
                    <a:gd name="T18" fmla="*/ 25 w 115"/>
                    <a:gd name="T19" fmla="*/ 13 h 55"/>
                    <a:gd name="T20" fmla="*/ 29 w 115"/>
                    <a:gd name="T21" fmla="*/ 10 h 55"/>
                    <a:gd name="T22" fmla="*/ 34 w 115"/>
                    <a:gd name="T23" fmla="*/ 7 h 55"/>
                    <a:gd name="T24" fmla="*/ 39 w 115"/>
                    <a:gd name="T25" fmla="*/ 5 h 55"/>
                    <a:gd name="T26" fmla="*/ 45 w 115"/>
                    <a:gd name="T27" fmla="*/ 3 h 55"/>
                    <a:gd name="T28" fmla="*/ 50 w 115"/>
                    <a:gd name="T29" fmla="*/ 2 h 55"/>
                    <a:gd name="T30" fmla="*/ 56 w 115"/>
                    <a:gd name="T31" fmla="*/ 1 h 55"/>
                    <a:gd name="T32" fmla="*/ 62 w 115"/>
                    <a:gd name="T33" fmla="*/ 0 h 55"/>
                    <a:gd name="T34" fmla="*/ 68 w 115"/>
                    <a:gd name="T35" fmla="*/ 0 h 55"/>
                    <a:gd name="T36" fmla="*/ 74 w 115"/>
                    <a:gd name="T37" fmla="*/ 0 h 55"/>
                    <a:gd name="T38" fmla="*/ 80 w 115"/>
                    <a:gd name="T39" fmla="*/ 1 h 55"/>
                    <a:gd name="T40" fmla="*/ 85 w 115"/>
                    <a:gd name="T41" fmla="*/ 2 h 55"/>
                    <a:gd name="T42" fmla="*/ 89 w 115"/>
                    <a:gd name="T43" fmla="*/ 4 h 55"/>
                    <a:gd name="T44" fmla="*/ 94 w 115"/>
                    <a:gd name="T45" fmla="*/ 6 h 55"/>
                    <a:gd name="T46" fmla="*/ 98 w 115"/>
                    <a:gd name="T47" fmla="*/ 9 h 55"/>
                    <a:gd name="T48" fmla="*/ 102 w 115"/>
                    <a:gd name="T49" fmla="*/ 12 h 55"/>
                    <a:gd name="T50" fmla="*/ 105 w 115"/>
                    <a:gd name="T51" fmla="*/ 15 h 55"/>
                    <a:gd name="T52" fmla="*/ 107 w 115"/>
                    <a:gd name="T53" fmla="*/ 19 h 55"/>
                    <a:gd name="T54" fmla="*/ 110 w 115"/>
                    <a:gd name="T55" fmla="*/ 23 h 55"/>
                    <a:gd name="T56" fmla="*/ 111 w 115"/>
                    <a:gd name="T57" fmla="*/ 28 h 55"/>
                    <a:gd name="T58" fmla="*/ 113 w 115"/>
                    <a:gd name="T59" fmla="*/ 32 h 55"/>
                    <a:gd name="T60" fmla="*/ 114 w 115"/>
                    <a:gd name="T61" fmla="*/ 37 h 55"/>
                    <a:gd name="T62" fmla="*/ 114 w 115"/>
                    <a:gd name="T63" fmla="*/ 43 h 55"/>
                    <a:gd name="T64" fmla="*/ 113 w 115"/>
                    <a:gd name="T65" fmla="*/ 48 h 55"/>
                    <a:gd name="T66" fmla="*/ 112 w 115"/>
                    <a:gd name="T67" fmla="*/ 54 h 55"/>
                    <a:gd name="T68" fmla="*/ 112 w 115"/>
                    <a:gd name="T69" fmla="*/ 54 h 55"/>
                    <a:gd name="T70" fmla="*/ 88 w 115"/>
                    <a:gd name="T71" fmla="*/ 54 h 55"/>
                    <a:gd name="T72" fmla="*/ 88 w 115"/>
                    <a:gd name="T73" fmla="*/ 54 h 55"/>
                    <a:gd name="T74" fmla="*/ 89 w 115"/>
                    <a:gd name="T75" fmla="*/ 46 h 55"/>
                    <a:gd name="T76" fmla="*/ 90 w 115"/>
                    <a:gd name="T77" fmla="*/ 39 h 55"/>
                    <a:gd name="T78" fmla="*/ 88 w 115"/>
                    <a:gd name="T79" fmla="*/ 33 h 55"/>
                    <a:gd name="T80" fmla="*/ 86 w 115"/>
                    <a:gd name="T81" fmla="*/ 27 h 55"/>
                    <a:gd name="T82" fmla="*/ 83 w 115"/>
                    <a:gd name="T83" fmla="*/ 23 h 55"/>
                    <a:gd name="T84" fmla="*/ 78 w 115"/>
                    <a:gd name="T85" fmla="*/ 19 h 55"/>
                    <a:gd name="T86" fmla="*/ 72 w 115"/>
                    <a:gd name="T87" fmla="*/ 17 h 55"/>
                    <a:gd name="T88" fmla="*/ 65 w 115"/>
                    <a:gd name="T89" fmla="*/ 17 h 55"/>
                    <a:gd name="T90" fmla="*/ 57 w 115"/>
                    <a:gd name="T91" fmla="*/ 17 h 55"/>
                    <a:gd name="T92" fmla="*/ 50 w 115"/>
                    <a:gd name="T93" fmla="*/ 19 h 55"/>
                    <a:gd name="T94" fmla="*/ 44 w 115"/>
                    <a:gd name="T95" fmla="*/ 22 h 55"/>
                    <a:gd name="T96" fmla="*/ 38 w 115"/>
                    <a:gd name="T97" fmla="*/ 27 h 55"/>
                    <a:gd name="T98" fmla="*/ 33 w 115"/>
                    <a:gd name="T99" fmla="*/ 32 h 55"/>
                    <a:gd name="T100" fmla="*/ 29 w 115"/>
                    <a:gd name="T101" fmla="*/ 38 h 55"/>
                    <a:gd name="T102" fmla="*/ 27 w 115"/>
                    <a:gd name="T103" fmla="*/ 46 h 55"/>
                    <a:gd name="T104" fmla="*/ 24 w 115"/>
                    <a:gd name="T105" fmla="*/ 54 h 55"/>
                    <a:gd name="T106" fmla="*/ 24 w 115"/>
                    <a:gd name="T107" fmla="*/ 54 h 55"/>
                    <a:gd name="T108" fmla="*/ 0 w 115"/>
                    <a:gd name="T109" fmla="*/ 54 h 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5" h="55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2" y="47"/>
                      </a:lnTo>
                      <a:lnTo>
                        <a:pt x="4" y="41"/>
                      </a:lnTo>
                      <a:lnTo>
                        <a:pt x="7" y="35"/>
                      </a:lnTo>
                      <a:lnTo>
                        <a:pt x="10" y="30"/>
                      </a:lnTo>
                      <a:lnTo>
                        <a:pt x="13" y="25"/>
                      </a:lnTo>
                      <a:lnTo>
                        <a:pt x="16" y="21"/>
                      </a:lnTo>
                      <a:lnTo>
                        <a:pt x="20" y="17"/>
                      </a:lnTo>
                      <a:lnTo>
                        <a:pt x="25" y="13"/>
                      </a:lnTo>
                      <a:lnTo>
                        <a:pt x="29" y="10"/>
                      </a:lnTo>
                      <a:lnTo>
                        <a:pt x="34" y="7"/>
                      </a:lnTo>
                      <a:lnTo>
                        <a:pt x="39" y="5"/>
                      </a:lnTo>
                      <a:lnTo>
                        <a:pt x="45" y="3"/>
                      </a:lnTo>
                      <a:lnTo>
                        <a:pt x="50" y="2"/>
                      </a:lnTo>
                      <a:lnTo>
                        <a:pt x="56" y="1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94" y="6"/>
                      </a:lnTo>
                      <a:lnTo>
                        <a:pt x="98" y="9"/>
                      </a:lnTo>
                      <a:lnTo>
                        <a:pt x="102" y="12"/>
                      </a:lnTo>
                      <a:lnTo>
                        <a:pt x="105" y="15"/>
                      </a:lnTo>
                      <a:lnTo>
                        <a:pt x="107" y="19"/>
                      </a:lnTo>
                      <a:lnTo>
                        <a:pt x="110" y="23"/>
                      </a:lnTo>
                      <a:lnTo>
                        <a:pt x="111" y="28"/>
                      </a:lnTo>
                      <a:lnTo>
                        <a:pt x="113" y="32"/>
                      </a:lnTo>
                      <a:lnTo>
                        <a:pt x="114" y="37"/>
                      </a:lnTo>
                      <a:lnTo>
                        <a:pt x="114" y="43"/>
                      </a:lnTo>
                      <a:lnTo>
                        <a:pt x="113" y="48"/>
                      </a:lnTo>
                      <a:lnTo>
                        <a:pt x="112" y="54"/>
                      </a:lnTo>
                      <a:lnTo>
                        <a:pt x="88" y="54"/>
                      </a:lnTo>
                      <a:lnTo>
                        <a:pt x="89" y="46"/>
                      </a:lnTo>
                      <a:lnTo>
                        <a:pt x="90" y="39"/>
                      </a:lnTo>
                      <a:lnTo>
                        <a:pt x="88" y="33"/>
                      </a:lnTo>
                      <a:lnTo>
                        <a:pt x="86" y="27"/>
                      </a:lnTo>
                      <a:lnTo>
                        <a:pt x="83" y="23"/>
                      </a:lnTo>
                      <a:lnTo>
                        <a:pt x="78" y="19"/>
                      </a:lnTo>
                      <a:lnTo>
                        <a:pt x="72" y="17"/>
                      </a:lnTo>
                      <a:lnTo>
                        <a:pt x="65" y="17"/>
                      </a:lnTo>
                      <a:lnTo>
                        <a:pt x="57" y="17"/>
                      </a:lnTo>
                      <a:lnTo>
                        <a:pt x="50" y="19"/>
                      </a:lnTo>
                      <a:lnTo>
                        <a:pt x="44" y="22"/>
                      </a:lnTo>
                      <a:lnTo>
                        <a:pt x="38" y="27"/>
                      </a:lnTo>
                      <a:lnTo>
                        <a:pt x="33" y="32"/>
                      </a:lnTo>
                      <a:lnTo>
                        <a:pt x="29" y="38"/>
                      </a:lnTo>
                      <a:lnTo>
                        <a:pt x="27" y="46"/>
                      </a:lnTo>
                      <a:lnTo>
                        <a:pt x="24" y="54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4" name="Freeform 29"/>
                <p:cNvSpPr>
                  <a:spLocks/>
                </p:cNvSpPr>
                <p:nvPr/>
              </p:nvSpPr>
              <p:spPr bwMode="auto">
                <a:xfrm>
                  <a:off x="1003" y="629"/>
                  <a:ext cx="116" cy="54"/>
                </a:xfrm>
                <a:custGeom>
                  <a:avLst/>
                  <a:gdLst>
                    <a:gd name="T0" fmla="*/ 1 w 116"/>
                    <a:gd name="T1" fmla="*/ 0 h 54"/>
                    <a:gd name="T2" fmla="*/ 1 w 116"/>
                    <a:gd name="T3" fmla="*/ 5 h 54"/>
                    <a:gd name="T4" fmla="*/ 0 w 116"/>
                    <a:gd name="T5" fmla="*/ 10 h 54"/>
                    <a:gd name="T6" fmla="*/ 0 w 116"/>
                    <a:gd name="T7" fmla="*/ 16 h 54"/>
                    <a:gd name="T8" fmla="*/ 1 w 116"/>
                    <a:gd name="T9" fmla="*/ 21 h 54"/>
                    <a:gd name="T10" fmla="*/ 2 w 116"/>
                    <a:gd name="T11" fmla="*/ 25 h 54"/>
                    <a:gd name="T12" fmla="*/ 4 w 116"/>
                    <a:gd name="T13" fmla="*/ 29 h 54"/>
                    <a:gd name="T14" fmla="*/ 6 w 116"/>
                    <a:gd name="T15" fmla="*/ 33 h 54"/>
                    <a:gd name="T16" fmla="*/ 9 w 116"/>
                    <a:gd name="T17" fmla="*/ 37 h 54"/>
                    <a:gd name="T18" fmla="*/ 12 w 116"/>
                    <a:gd name="T19" fmla="*/ 41 h 54"/>
                    <a:gd name="T20" fmla="*/ 16 w 116"/>
                    <a:gd name="T21" fmla="*/ 44 h 54"/>
                    <a:gd name="T22" fmla="*/ 20 w 116"/>
                    <a:gd name="T23" fmla="*/ 47 h 54"/>
                    <a:gd name="T24" fmla="*/ 24 w 116"/>
                    <a:gd name="T25" fmla="*/ 49 h 54"/>
                    <a:gd name="T26" fmla="*/ 29 w 116"/>
                    <a:gd name="T27" fmla="*/ 51 h 54"/>
                    <a:gd name="T28" fmla="*/ 35 w 116"/>
                    <a:gd name="T29" fmla="*/ 52 h 54"/>
                    <a:gd name="T30" fmla="*/ 40 w 116"/>
                    <a:gd name="T31" fmla="*/ 53 h 54"/>
                    <a:gd name="T32" fmla="*/ 47 w 116"/>
                    <a:gd name="T33" fmla="*/ 53 h 54"/>
                    <a:gd name="T34" fmla="*/ 53 w 116"/>
                    <a:gd name="T35" fmla="*/ 53 h 54"/>
                    <a:gd name="T36" fmla="*/ 59 w 116"/>
                    <a:gd name="T37" fmla="*/ 52 h 54"/>
                    <a:gd name="T38" fmla="*/ 65 w 116"/>
                    <a:gd name="T39" fmla="*/ 51 h 54"/>
                    <a:gd name="T40" fmla="*/ 70 w 116"/>
                    <a:gd name="T41" fmla="*/ 50 h 54"/>
                    <a:gd name="T42" fmla="*/ 76 w 116"/>
                    <a:gd name="T43" fmla="*/ 48 h 54"/>
                    <a:gd name="T44" fmla="*/ 81 w 116"/>
                    <a:gd name="T45" fmla="*/ 46 h 54"/>
                    <a:gd name="T46" fmla="*/ 86 w 116"/>
                    <a:gd name="T47" fmla="*/ 44 h 54"/>
                    <a:gd name="T48" fmla="*/ 90 w 116"/>
                    <a:gd name="T49" fmla="*/ 40 h 54"/>
                    <a:gd name="T50" fmla="*/ 94 w 116"/>
                    <a:gd name="T51" fmla="*/ 37 h 54"/>
                    <a:gd name="T52" fmla="*/ 98 w 116"/>
                    <a:gd name="T53" fmla="*/ 33 h 54"/>
                    <a:gd name="T54" fmla="*/ 102 w 116"/>
                    <a:gd name="T55" fmla="*/ 29 h 54"/>
                    <a:gd name="T56" fmla="*/ 105 w 116"/>
                    <a:gd name="T57" fmla="*/ 24 h 54"/>
                    <a:gd name="T58" fmla="*/ 108 w 116"/>
                    <a:gd name="T59" fmla="*/ 19 h 54"/>
                    <a:gd name="T60" fmla="*/ 111 w 116"/>
                    <a:gd name="T61" fmla="*/ 13 h 54"/>
                    <a:gd name="T62" fmla="*/ 113 w 116"/>
                    <a:gd name="T63" fmla="*/ 7 h 54"/>
                    <a:gd name="T64" fmla="*/ 115 w 116"/>
                    <a:gd name="T65" fmla="*/ 0 h 54"/>
                    <a:gd name="T66" fmla="*/ 91 w 116"/>
                    <a:gd name="T67" fmla="*/ 0 h 54"/>
                    <a:gd name="T68" fmla="*/ 88 w 116"/>
                    <a:gd name="T69" fmla="*/ 8 h 54"/>
                    <a:gd name="T70" fmla="*/ 85 w 116"/>
                    <a:gd name="T71" fmla="*/ 15 h 54"/>
                    <a:gd name="T72" fmla="*/ 82 w 116"/>
                    <a:gd name="T73" fmla="*/ 22 h 54"/>
                    <a:gd name="T74" fmla="*/ 77 w 116"/>
                    <a:gd name="T75" fmla="*/ 27 h 54"/>
                    <a:gd name="T76" fmla="*/ 71 w 116"/>
                    <a:gd name="T77" fmla="*/ 31 h 54"/>
                    <a:gd name="T78" fmla="*/ 65 w 116"/>
                    <a:gd name="T79" fmla="*/ 34 h 54"/>
                    <a:gd name="T80" fmla="*/ 58 w 116"/>
                    <a:gd name="T81" fmla="*/ 36 h 54"/>
                    <a:gd name="T82" fmla="*/ 50 w 116"/>
                    <a:gd name="T83" fmla="*/ 37 h 54"/>
                    <a:gd name="T84" fmla="*/ 42 w 116"/>
                    <a:gd name="T85" fmla="*/ 36 h 54"/>
                    <a:gd name="T86" fmla="*/ 36 w 116"/>
                    <a:gd name="T87" fmla="*/ 33 h 54"/>
                    <a:gd name="T88" fmla="*/ 31 w 116"/>
                    <a:gd name="T89" fmla="*/ 30 h 54"/>
                    <a:gd name="T90" fmla="*/ 28 w 116"/>
                    <a:gd name="T91" fmla="*/ 26 h 54"/>
                    <a:gd name="T92" fmla="*/ 25 w 116"/>
                    <a:gd name="T93" fmla="*/ 20 h 54"/>
                    <a:gd name="T94" fmla="*/ 24 w 116"/>
                    <a:gd name="T95" fmla="*/ 14 h 54"/>
                    <a:gd name="T96" fmla="*/ 24 w 116"/>
                    <a:gd name="T97" fmla="*/ 7 h 54"/>
                    <a:gd name="T98" fmla="*/ 25 w 116"/>
                    <a:gd name="T99" fmla="*/ 0 h 54"/>
                    <a:gd name="T100" fmla="*/ 1 w 116"/>
                    <a:gd name="T101" fmla="*/ 0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6" h="54">
                      <a:moveTo>
                        <a:pt x="1" y="0"/>
                      </a:move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7"/>
                      </a:lnTo>
                      <a:lnTo>
                        <a:pt x="12" y="41"/>
                      </a:lnTo>
                      <a:lnTo>
                        <a:pt x="16" y="44"/>
                      </a:lnTo>
                      <a:lnTo>
                        <a:pt x="20" y="47"/>
                      </a:lnTo>
                      <a:lnTo>
                        <a:pt x="24" y="49"/>
                      </a:lnTo>
                      <a:lnTo>
                        <a:pt x="29" y="51"/>
                      </a:lnTo>
                      <a:lnTo>
                        <a:pt x="35" y="52"/>
                      </a:lnTo>
                      <a:lnTo>
                        <a:pt x="40" y="53"/>
                      </a:lnTo>
                      <a:lnTo>
                        <a:pt x="47" y="53"/>
                      </a:lnTo>
                      <a:lnTo>
                        <a:pt x="53" y="53"/>
                      </a:lnTo>
                      <a:lnTo>
                        <a:pt x="59" y="52"/>
                      </a:lnTo>
                      <a:lnTo>
                        <a:pt x="65" y="51"/>
                      </a:lnTo>
                      <a:lnTo>
                        <a:pt x="70" y="50"/>
                      </a:lnTo>
                      <a:lnTo>
                        <a:pt x="76" y="48"/>
                      </a:lnTo>
                      <a:lnTo>
                        <a:pt x="81" y="46"/>
                      </a:lnTo>
                      <a:lnTo>
                        <a:pt x="86" y="44"/>
                      </a:lnTo>
                      <a:lnTo>
                        <a:pt x="90" y="40"/>
                      </a:lnTo>
                      <a:lnTo>
                        <a:pt x="94" y="37"/>
                      </a:lnTo>
                      <a:lnTo>
                        <a:pt x="98" y="33"/>
                      </a:lnTo>
                      <a:lnTo>
                        <a:pt x="102" y="29"/>
                      </a:lnTo>
                      <a:lnTo>
                        <a:pt x="105" y="24"/>
                      </a:lnTo>
                      <a:lnTo>
                        <a:pt x="108" y="19"/>
                      </a:lnTo>
                      <a:lnTo>
                        <a:pt x="111" y="13"/>
                      </a:lnTo>
                      <a:lnTo>
                        <a:pt x="113" y="7"/>
                      </a:lnTo>
                      <a:lnTo>
                        <a:pt x="115" y="0"/>
                      </a:lnTo>
                      <a:lnTo>
                        <a:pt x="91" y="0"/>
                      </a:lnTo>
                      <a:lnTo>
                        <a:pt x="88" y="8"/>
                      </a:lnTo>
                      <a:lnTo>
                        <a:pt x="85" y="15"/>
                      </a:lnTo>
                      <a:lnTo>
                        <a:pt x="82" y="22"/>
                      </a:lnTo>
                      <a:lnTo>
                        <a:pt x="77" y="27"/>
                      </a:lnTo>
                      <a:lnTo>
                        <a:pt x="71" y="31"/>
                      </a:lnTo>
                      <a:lnTo>
                        <a:pt x="65" y="34"/>
                      </a:lnTo>
                      <a:lnTo>
                        <a:pt x="58" y="36"/>
                      </a:lnTo>
                      <a:lnTo>
                        <a:pt x="50" y="37"/>
                      </a:lnTo>
                      <a:lnTo>
                        <a:pt x="42" y="36"/>
                      </a:lnTo>
                      <a:lnTo>
                        <a:pt x="36" y="33"/>
                      </a:lnTo>
                      <a:lnTo>
                        <a:pt x="31" y="30"/>
                      </a:lnTo>
                      <a:lnTo>
                        <a:pt x="28" y="26"/>
                      </a:lnTo>
                      <a:lnTo>
                        <a:pt x="25" y="20"/>
                      </a:lnTo>
                      <a:lnTo>
                        <a:pt x="24" y="14"/>
                      </a:lnTo>
                      <a:lnTo>
                        <a:pt x="24" y="7"/>
                      </a:lnTo>
                      <a:lnTo>
                        <a:pt x="25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5" name="Freeform 30"/>
                <p:cNvSpPr>
                  <a:spLocks/>
                </p:cNvSpPr>
                <p:nvPr/>
              </p:nvSpPr>
              <p:spPr bwMode="auto">
                <a:xfrm>
                  <a:off x="1118" y="575"/>
                  <a:ext cx="92" cy="104"/>
                </a:xfrm>
                <a:custGeom>
                  <a:avLst/>
                  <a:gdLst>
                    <a:gd name="T0" fmla="*/ 87 w 93"/>
                    <a:gd name="T1" fmla="*/ 17 h 105"/>
                    <a:gd name="T2" fmla="*/ 82 w 93"/>
                    <a:gd name="T3" fmla="*/ 17 h 105"/>
                    <a:gd name="T4" fmla="*/ 74 w 93"/>
                    <a:gd name="T5" fmla="*/ 17 h 105"/>
                    <a:gd name="T6" fmla="*/ 66 w 93"/>
                    <a:gd name="T7" fmla="*/ 17 h 105"/>
                    <a:gd name="T8" fmla="*/ 58 w 93"/>
                    <a:gd name="T9" fmla="*/ 17 h 105"/>
                    <a:gd name="T10" fmla="*/ 51 w 93"/>
                    <a:gd name="T11" fmla="*/ 18 h 105"/>
                    <a:gd name="T12" fmla="*/ 46 w 93"/>
                    <a:gd name="T13" fmla="*/ 20 h 105"/>
                    <a:gd name="T14" fmla="*/ 44 w 93"/>
                    <a:gd name="T15" fmla="*/ 22 h 105"/>
                    <a:gd name="T16" fmla="*/ 43 w 93"/>
                    <a:gd name="T17" fmla="*/ 27 h 105"/>
                    <a:gd name="T18" fmla="*/ 46 w 93"/>
                    <a:gd name="T19" fmla="*/ 33 h 105"/>
                    <a:gd name="T20" fmla="*/ 51 w 93"/>
                    <a:gd name="T21" fmla="*/ 39 h 105"/>
                    <a:gd name="T22" fmla="*/ 58 w 93"/>
                    <a:gd name="T23" fmla="*/ 45 h 105"/>
                    <a:gd name="T24" fmla="*/ 66 w 93"/>
                    <a:gd name="T25" fmla="*/ 51 h 105"/>
                    <a:gd name="T26" fmla="*/ 74 w 93"/>
                    <a:gd name="T27" fmla="*/ 59 h 105"/>
                    <a:gd name="T28" fmla="*/ 79 w 93"/>
                    <a:gd name="T29" fmla="*/ 66 h 105"/>
                    <a:gd name="T30" fmla="*/ 81 w 93"/>
                    <a:gd name="T31" fmla="*/ 75 h 105"/>
                    <a:gd name="T32" fmla="*/ 80 w 93"/>
                    <a:gd name="T33" fmla="*/ 84 h 105"/>
                    <a:gd name="T34" fmla="*/ 74 w 93"/>
                    <a:gd name="T35" fmla="*/ 93 h 105"/>
                    <a:gd name="T36" fmla="*/ 63 w 93"/>
                    <a:gd name="T37" fmla="*/ 100 h 105"/>
                    <a:gd name="T38" fmla="*/ 46 w 93"/>
                    <a:gd name="T39" fmla="*/ 103 h 105"/>
                    <a:gd name="T40" fmla="*/ 0 w 93"/>
                    <a:gd name="T41" fmla="*/ 104 h 105"/>
                    <a:gd name="T42" fmla="*/ 33 w 93"/>
                    <a:gd name="T43" fmla="*/ 87 h 105"/>
                    <a:gd name="T44" fmla="*/ 40 w 93"/>
                    <a:gd name="T45" fmla="*/ 87 h 105"/>
                    <a:gd name="T46" fmla="*/ 46 w 93"/>
                    <a:gd name="T47" fmla="*/ 86 h 105"/>
                    <a:gd name="T48" fmla="*/ 51 w 93"/>
                    <a:gd name="T49" fmla="*/ 84 h 105"/>
                    <a:gd name="T50" fmla="*/ 55 w 93"/>
                    <a:gd name="T51" fmla="*/ 79 h 105"/>
                    <a:gd name="T52" fmla="*/ 54 w 93"/>
                    <a:gd name="T53" fmla="*/ 73 h 105"/>
                    <a:gd name="T54" fmla="*/ 50 w 93"/>
                    <a:gd name="T55" fmla="*/ 68 h 105"/>
                    <a:gd name="T56" fmla="*/ 43 w 93"/>
                    <a:gd name="T57" fmla="*/ 62 h 105"/>
                    <a:gd name="T58" fmla="*/ 36 w 93"/>
                    <a:gd name="T59" fmla="*/ 55 h 105"/>
                    <a:gd name="T60" fmla="*/ 28 w 93"/>
                    <a:gd name="T61" fmla="*/ 49 h 105"/>
                    <a:gd name="T62" fmla="*/ 22 w 93"/>
                    <a:gd name="T63" fmla="*/ 41 h 105"/>
                    <a:gd name="T64" fmla="*/ 17 w 93"/>
                    <a:gd name="T65" fmla="*/ 33 h 105"/>
                    <a:gd name="T66" fmla="*/ 17 w 93"/>
                    <a:gd name="T67" fmla="*/ 25 h 105"/>
                    <a:gd name="T68" fmla="*/ 20 w 93"/>
                    <a:gd name="T69" fmla="*/ 14 h 105"/>
                    <a:gd name="T70" fmla="*/ 29 w 93"/>
                    <a:gd name="T71" fmla="*/ 7 h 105"/>
                    <a:gd name="T72" fmla="*/ 42 w 93"/>
                    <a:gd name="T73" fmla="*/ 2 h 105"/>
                    <a:gd name="T74" fmla="*/ 60 w 93"/>
                    <a:gd name="T75" fmla="*/ 0 h 105"/>
                    <a:gd name="T76" fmla="*/ 65 w 93"/>
                    <a:gd name="T77" fmla="*/ 0 h 105"/>
                    <a:gd name="T78" fmla="*/ 76 w 93"/>
                    <a:gd name="T79" fmla="*/ 0 h 105"/>
                    <a:gd name="T80" fmla="*/ 87 w 93"/>
                    <a:gd name="T81" fmla="*/ 0 h 105"/>
                    <a:gd name="T82" fmla="*/ 92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8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6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1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5" y="102"/>
                      </a:lnTo>
                      <a:lnTo>
                        <a:pt x="46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6" y="86"/>
                      </a:lnTo>
                      <a:lnTo>
                        <a:pt x="49" y="86"/>
                      </a:lnTo>
                      <a:lnTo>
                        <a:pt x="51" y="84"/>
                      </a:lnTo>
                      <a:lnTo>
                        <a:pt x="53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5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7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9" y="7"/>
                      </a:lnTo>
                      <a:lnTo>
                        <a:pt x="35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6" name="Freeform 31"/>
                <p:cNvSpPr>
                  <a:spLocks/>
                </p:cNvSpPr>
                <p:nvPr/>
              </p:nvSpPr>
              <p:spPr bwMode="auto">
                <a:xfrm>
                  <a:off x="1219" y="575"/>
                  <a:ext cx="92" cy="104"/>
                </a:xfrm>
                <a:custGeom>
                  <a:avLst/>
                  <a:gdLst>
                    <a:gd name="T0" fmla="*/ 87 w 92"/>
                    <a:gd name="T1" fmla="*/ 17 h 105"/>
                    <a:gd name="T2" fmla="*/ 55 w 92"/>
                    <a:gd name="T3" fmla="*/ 17 h 105"/>
                    <a:gd name="T4" fmla="*/ 37 w 92"/>
                    <a:gd name="T5" fmla="*/ 104 h 105"/>
                    <a:gd name="T6" fmla="*/ 14 w 92"/>
                    <a:gd name="T7" fmla="*/ 104 h 105"/>
                    <a:gd name="T8" fmla="*/ 32 w 92"/>
                    <a:gd name="T9" fmla="*/ 17 h 105"/>
                    <a:gd name="T10" fmla="*/ 0 w 92"/>
                    <a:gd name="T11" fmla="*/ 17 h 105"/>
                    <a:gd name="T12" fmla="*/ 4 w 92"/>
                    <a:gd name="T13" fmla="*/ 0 h 105"/>
                    <a:gd name="T14" fmla="*/ 91 w 92"/>
                    <a:gd name="T15" fmla="*/ 0 h 105"/>
                    <a:gd name="T16" fmla="*/ 87 w 92"/>
                    <a:gd name="T17" fmla="*/ 17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2" h="105">
                      <a:moveTo>
                        <a:pt x="87" y="17"/>
                      </a:moveTo>
                      <a:lnTo>
                        <a:pt x="55" y="17"/>
                      </a:lnTo>
                      <a:lnTo>
                        <a:pt x="37" y="104"/>
                      </a:lnTo>
                      <a:lnTo>
                        <a:pt x="14" y="104"/>
                      </a:lnTo>
                      <a:lnTo>
                        <a:pt x="32" y="17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87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7" name="Freeform 32"/>
                <p:cNvSpPr>
                  <a:spLocks/>
                </p:cNvSpPr>
                <p:nvPr/>
              </p:nvSpPr>
              <p:spPr bwMode="auto">
                <a:xfrm>
                  <a:off x="1276" y="575"/>
                  <a:ext cx="107" cy="104"/>
                </a:xfrm>
                <a:custGeom>
                  <a:avLst/>
                  <a:gdLst>
                    <a:gd name="T0" fmla="*/ 37 w 107"/>
                    <a:gd name="T1" fmla="*/ 104 h 105"/>
                    <a:gd name="T2" fmla="*/ 46 w 107"/>
                    <a:gd name="T3" fmla="*/ 87 h 105"/>
                    <a:gd name="T4" fmla="*/ 80 w 107"/>
                    <a:gd name="T5" fmla="*/ 87 h 105"/>
                    <a:gd name="T6" fmla="*/ 70 w 107"/>
                    <a:gd name="T7" fmla="*/ 21 h 105"/>
                    <a:gd name="T8" fmla="*/ 24 w 107"/>
                    <a:gd name="T9" fmla="*/ 104 h 105"/>
                    <a:gd name="T10" fmla="*/ 0 w 107"/>
                    <a:gd name="T11" fmla="*/ 104 h 105"/>
                    <a:gd name="T12" fmla="*/ 61 w 107"/>
                    <a:gd name="T13" fmla="*/ 0 h 105"/>
                    <a:gd name="T14" fmla="*/ 89 w 107"/>
                    <a:gd name="T15" fmla="*/ 0 h 105"/>
                    <a:gd name="T16" fmla="*/ 106 w 107"/>
                    <a:gd name="T17" fmla="*/ 104 h 105"/>
                    <a:gd name="T18" fmla="*/ 37 w 107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7" h="105">
                      <a:moveTo>
                        <a:pt x="37" y="104"/>
                      </a:moveTo>
                      <a:lnTo>
                        <a:pt x="46" y="87"/>
                      </a:lnTo>
                      <a:lnTo>
                        <a:pt x="80" y="87"/>
                      </a:lnTo>
                      <a:lnTo>
                        <a:pt x="70" y="21"/>
                      </a:lnTo>
                      <a:lnTo>
                        <a:pt x="24" y="104"/>
                      </a:lnTo>
                      <a:lnTo>
                        <a:pt x="0" y="104"/>
                      </a:lnTo>
                      <a:lnTo>
                        <a:pt x="61" y="0"/>
                      </a:lnTo>
                      <a:lnTo>
                        <a:pt x="89" y="0"/>
                      </a:lnTo>
                      <a:lnTo>
                        <a:pt x="106" y="104"/>
                      </a:lnTo>
                      <a:lnTo>
                        <a:pt x="37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8" name="Freeform 33"/>
                <p:cNvSpPr>
                  <a:spLocks/>
                </p:cNvSpPr>
                <p:nvPr/>
              </p:nvSpPr>
              <p:spPr bwMode="auto">
                <a:xfrm>
                  <a:off x="1396" y="575"/>
                  <a:ext cx="76" cy="104"/>
                </a:xfrm>
                <a:custGeom>
                  <a:avLst/>
                  <a:gdLst>
                    <a:gd name="T0" fmla="*/ 71 w 76"/>
                    <a:gd name="T1" fmla="*/ 104 h 105"/>
                    <a:gd name="T2" fmla="*/ 0 w 76"/>
                    <a:gd name="T3" fmla="*/ 104 h 105"/>
                    <a:gd name="T4" fmla="*/ 22 w 76"/>
                    <a:gd name="T5" fmla="*/ 0 h 105"/>
                    <a:gd name="T6" fmla="*/ 46 w 76"/>
                    <a:gd name="T7" fmla="*/ 0 h 105"/>
                    <a:gd name="T8" fmla="*/ 27 w 76"/>
                    <a:gd name="T9" fmla="*/ 87 h 105"/>
                    <a:gd name="T10" fmla="*/ 75 w 76"/>
                    <a:gd name="T11" fmla="*/ 87 h 105"/>
                    <a:gd name="T12" fmla="*/ 71 w 76"/>
                    <a:gd name="T13" fmla="*/ 104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" h="105">
                      <a:moveTo>
                        <a:pt x="71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6" y="0"/>
                      </a:lnTo>
                      <a:lnTo>
                        <a:pt x="27" y="87"/>
                      </a:lnTo>
                      <a:lnTo>
                        <a:pt x="75" y="87"/>
                      </a:lnTo>
                      <a:lnTo>
                        <a:pt x="71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59" name="Freeform 34"/>
                <p:cNvSpPr>
                  <a:spLocks/>
                </p:cNvSpPr>
                <p:nvPr/>
              </p:nvSpPr>
              <p:spPr bwMode="auto">
                <a:xfrm>
                  <a:off x="1510" y="575"/>
                  <a:ext cx="92" cy="104"/>
                </a:xfrm>
                <a:custGeom>
                  <a:avLst/>
                  <a:gdLst>
                    <a:gd name="T0" fmla="*/ 87 w 93"/>
                    <a:gd name="T1" fmla="*/ 17 h 105"/>
                    <a:gd name="T2" fmla="*/ 82 w 93"/>
                    <a:gd name="T3" fmla="*/ 17 h 105"/>
                    <a:gd name="T4" fmla="*/ 75 w 93"/>
                    <a:gd name="T5" fmla="*/ 17 h 105"/>
                    <a:gd name="T6" fmla="*/ 66 w 93"/>
                    <a:gd name="T7" fmla="*/ 17 h 105"/>
                    <a:gd name="T8" fmla="*/ 58 w 93"/>
                    <a:gd name="T9" fmla="*/ 17 h 105"/>
                    <a:gd name="T10" fmla="*/ 51 w 93"/>
                    <a:gd name="T11" fmla="*/ 18 h 105"/>
                    <a:gd name="T12" fmla="*/ 46 w 93"/>
                    <a:gd name="T13" fmla="*/ 20 h 105"/>
                    <a:gd name="T14" fmla="*/ 44 w 93"/>
                    <a:gd name="T15" fmla="*/ 22 h 105"/>
                    <a:gd name="T16" fmla="*/ 43 w 93"/>
                    <a:gd name="T17" fmla="*/ 27 h 105"/>
                    <a:gd name="T18" fmla="*/ 45 w 93"/>
                    <a:gd name="T19" fmla="*/ 33 h 105"/>
                    <a:gd name="T20" fmla="*/ 51 w 93"/>
                    <a:gd name="T21" fmla="*/ 39 h 105"/>
                    <a:gd name="T22" fmla="*/ 58 w 93"/>
                    <a:gd name="T23" fmla="*/ 45 h 105"/>
                    <a:gd name="T24" fmla="*/ 66 w 93"/>
                    <a:gd name="T25" fmla="*/ 51 h 105"/>
                    <a:gd name="T26" fmla="*/ 74 w 93"/>
                    <a:gd name="T27" fmla="*/ 59 h 105"/>
                    <a:gd name="T28" fmla="*/ 79 w 93"/>
                    <a:gd name="T29" fmla="*/ 66 h 105"/>
                    <a:gd name="T30" fmla="*/ 82 w 93"/>
                    <a:gd name="T31" fmla="*/ 75 h 105"/>
                    <a:gd name="T32" fmla="*/ 80 w 93"/>
                    <a:gd name="T33" fmla="*/ 84 h 105"/>
                    <a:gd name="T34" fmla="*/ 74 w 93"/>
                    <a:gd name="T35" fmla="*/ 93 h 105"/>
                    <a:gd name="T36" fmla="*/ 63 w 93"/>
                    <a:gd name="T37" fmla="*/ 100 h 105"/>
                    <a:gd name="T38" fmla="*/ 47 w 93"/>
                    <a:gd name="T39" fmla="*/ 103 h 105"/>
                    <a:gd name="T40" fmla="*/ 0 w 93"/>
                    <a:gd name="T41" fmla="*/ 104 h 105"/>
                    <a:gd name="T42" fmla="*/ 33 w 93"/>
                    <a:gd name="T43" fmla="*/ 87 h 105"/>
                    <a:gd name="T44" fmla="*/ 40 w 93"/>
                    <a:gd name="T45" fmla="*/ 87 h 105"/>
                    <a:gd name="T46" fmla="*/ 47 w 93"/>
                    <a:gd name="T47" fmla="*/ 86 h 105"/>
                    <a:gd name="T48" fmla="*/ 52 w 93"/>
                    <a:gd name="T49" fmla="*/ 84 h 105"/>
                    <a:gd name="T50" fmla="*/ 55 w 93"/>
                    <a:gd name="T51" fmla="*/ 79 h 105"/>
                    <a:gd name="T52" fmla="*/ 54 w 93"/>
                    <a:gd name="T53" fmla="*/ 73 h 105"/>
                    <a:gd name="T54" fmla="*/ 50 w 93"/>
                    <a:gd name="T55" fmla="*/ 68 h 105"/>
                    <a:gd name="T56" fmla="*/ 43 w 93"/>
                    <a:gd name="T57" fmla="*/ 62 h 105"/>
                    <a:gd name="T58" fmla="*/ 36 w 93"/>
                    <a:gd name="T59" fmla="*/ 55 h 105"/>
                    <a:gd name="T60" fmla="*/ 28 w 93"/>
                    <a:gd name="T61" fmla="*/ 49 h 105"/>
                    <a:gd name="T62" fmla="*/ 22 w 93"/>
                    <a:gd name="T63" fmla="*/ 41 h 105"/>
                    <a:gd name="T64" fmla="*/ 17 w 93"/>
                    <a:gd name="T65" fmla="*/ 33 h 105"/>
                    <a:gd name="T66" fmla="*/ 16 w 93"/>
                    <a:gd name="T67" fmla="*/ 25 h 105"/>
                    <a:gd name="T68" fmla="*/ 20 w 93"/>
                    <a:gd name="T69" fmla="*/ 14 h 105"/>
                    <a:gd name="T70" fmla="*/ 28 w 93"/>
                    <a:gd name="T71" fmla="*/ 7 h 105"/>
                    <a:gd name="T72" fmla="*/ 42 w 93"/>
                    <a:gd name="T73" fmla="*/ 2 h 105"/>
                    <a:gd name="T74" fmla="*/ 60 w 93"/>
                    <a:gd name="T75" fmla="*/ 0 h 105"/>
                    <a:gd name="T76" fmla="*/ 65 w 93"/>
                    <a:gd name="T77" fmla="*/ 0 h 105"/>
                    <a:gd name="T78" fmla="*/ 76 w 93"/>
                    <a:gd name="T79" fmla="*/ 0 h 105"/>
                    <a:gd name="T80" fmla="*/ 87 w 93"/>
                    <a:gd name="T81" fmla="*/ 0 h 105"/>
                    <a:gd name="T82" fmla="*/ 92 w 93"/>
                    <a:gd name="T83" fmla="*/ 0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" h="105">
                      <a:moveTo>
                        <a:pt x="88" y="17"/>
                      </a:moveTo>
                      <a:lnTo>
                        <a:pt x="87" y="17"/>
                      </a:lnTo>
                      <a:lnTo>
                        <a:pt x="85" y="17"/>
                      </a:lnTo>
                      <a:lnTo>
                        <a:pt x="82" y="17"/>
                      </a:lnTo>
                      <a:lnTo>
                        <a:pt x="79" y="17"/>
                      </a:lnTo>
                      <a:lnTo>
                        <a:pt x="75" y="17"/>
                      </a:lnTo>
                      <a:lnTo>
                        <a:pt x="70" y="17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9" y="19"/>
                      </a:lnTo>
                      <a:lnTo>
                        <a:pt x="46" y="20"/>
                      </a:lnTo>
                      <a:lnTo>
                        <a:pt x="45" y="21"/>
                      </a:lnTo>
                      <a:lnTo>
                        <a:pt x="44" y="22"/>
                      </a:lnTo>
                      <a:lnTo>
                        <a:pt x="43" y="24"/>
                      </a:lnTo>
                      <a:lnTo>
                        <a:pt x="43" y="27"/>
                      </a:lnTo>
                      <a:lnTo>
                        <a:pt x="44" y="30"/>
                      </a:lnTo>
                      <a:lnTo>
                        <a:pt x="45" y="33"/>
                      </a:lnTo>
                      <a:lnTo>
                        <a:pt x="48" y="36"/>
                      </a:lnTo>
                      <a:lnTo>
                        <a:pt x="51" y="39"/>
                      </a:lnTo>
                      <a:lnTo>
                        <a:pt x="54" y="42"/>
                      </a:lnTo>
                      <a:lnTo>
                        <a:pt x="58" y="45"/>
                      </a:lnTo>
                      <a:lnTo>
                        <a:pt x="62" y="49"/>
                      </a:lnTo>
                      <a:lnTo>
                        <a:pt x="66" y="51"/>
                      </a:lnTo>
                      <a:lnTo>
                        <a:pt x="70" y="55"/>
                      </a:lnTo>
                      <a:lnTo>
                        <a:pt x="74" y="59"/>
                      </a:lnTo>
                      <a:lnTo>
                        <a:pt x="77" y="62"/>
                      </a:lnTo>
                      <a:lnTo>
                        <a:pt x="79" y="66"/>
                      </a:lnTo>
                      <a:lnTo>
                        <a:pt x="81" y="70"/>
                      </a:lnTo>
                      <a:lnTo>
                        <a:pt x="82" y="75"/>
                      </a:lnTo>
                      <a:lnTo>
                        <a:pt x="81" y="79"/>
                      </a:lnTo>
                      <a:lnTo>
                        <a:pt x="80" y="84"/>
                      </a:lnTo>
                      <a:lnTo>
                        <a:pt x="78" y="89"/>
                      </a:lnTo>
                      <a:lnTo>
                        <a:pt x="74" y="93"/>
                      </a:lnTo>
                      <a:lnTo>
                        <a:pt x="69" y="97"/>
                      </a:lnTo>
                      <a:lnTo>
                        <a:pt x="63" y="100"/>
                      </a:lnTo>
                      <a:lnTo>
                        <a:pt x="56" y="102"/>
                      </a:lnTo>
                      <a:lnTo>
                        <a:pt x="47" y="103"/>
                      </a:lnTo>
                      <a:lnTo>
                        <a:pt x="36" y="104"/>
                      </a:lnTo>
                      <a:lnTo>
                        <a:pt x="0" y="104"/>
                      </a:lnTo>
                      <a:lnTo>
                        <a:pt x="4" y="87"/>
                      </a:lnTo>
                      <a:lnTo>
                        <a:pt x="33" y="87"/>
                      </a:lnTo>
                      <a:lnTo>
                        <a:pt x="36" y="87"/>
                      </a:lnTo>
                      <a:lnTo>
                        <a:pt x="40" y="87"/>
                      </a:lnTo>
                      <a:lnTo>
                        <a:pt x="43" y="87"/>
                      </a:lnTo>
                      <a:lnTo>
                        <a:pt x="47" y="86"/>
                      </a:lnTo>
                      <a:lnTo>
                        <a:pt x="49" y="86"/>
                      </a:lnTo>
                      <a:lnTo>
                        <a:pt x="52" y="84"/>
                      </a:lnTo>
                      <a:lnTo>
                        <a:pt x="54" y="82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4" y="73"/>
                      </a:lnTo>
                      <a:lnTo>
                        <a:pt x="52" y="71"/>
                      </a:lnTo>
                      <a:lnTo>
                        <a:pt x="50" y="68"/>
                      </a:lnTo>
                      <a:lnTo>
                        <a:pt x="47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6" y="55"/>
                      </a:lnTo>
                      <a:lnTo>
                        <a:pt x="32" y="52"/>
                      </a:lnTo>
                      <a:lnTo>
                        <a:pt x="28" y="49"/>
                      </a:lnTo>
                      <a:lnTo>
                        <a:pt x="24" y="45"/>
                      </a:lnTo>
                      <a:lnTo>
                        <a:pt x="22" y="41"/>
                      </a:lnTo>
                      <a:lnTo>
                        <a:pt x="19" y="37"/>
                      </a:lnTo>
                      <a:lnTo>
                        <a:pt x="17" y="33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8" y="19"/>
                      </a:lnTo>
                      <a:lnTo>
                        <a:pt x="20" y="14"/>
                      </a:lnTo>
                      <a:lnTo>
                        <a:pt x="24" y="10"/>
                      </a:lnTo>
                      <a:lnTo>
                        <a:pt x="28" y="7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88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0" name="Freeform 35"/>
                <p:cNvSpPr>
                  <a:spLocks/>
                </p:cNvSpPr>
                <p:nvPr/>
              </p:nvSpPr>
              <p:spPr bwMode="auto">
                <a:xfrm>
                  <a:off x="1600" y="575"/>
                  <a:ext cx="100" cy="104"/>
                </a:xfrm>
                <a:custGeom>
                  <a:avLst/>
                  <a:gdLst>
                    <a:gd name="T0" fmla="*/ 96 w 100"/>
                    <a:gd name="T1" fmla="*/ 17 h 105"/>
                    <a:gd name="T2" fmla="*/ 42 w 100"/>
                    <a:gd name="T3" fmla="*/ 17 h 105"/>
                    <a:gd name="T4" fmla="*/ 37 w 100"/>
                    <a:gd name="T5" fmla="*/ 44 h 105"/>
                    <a:gd name="T6" fmla="*/ 83 w 100"/>
                    <a:gd name="T7" fmla="*/ 44 h 105"/>
                    <a:gd name="T8" fmla="*/ 80 w 100"/>
                    <a:gd name="T9" fmla="*/ 59 h 105"/>
                    <a:gd name="T10" fmla="*/ 33 w 100"/>
                    <a:gd name="T11" fmla="*/ 59 h 105"/>
                    <a:gd name="T12" fmla="*/ 27 w 100"/>
                    <a:gd name="T13" fmla="*/ 87 h 105"/>
                    <a:gd name="T14" fmla="*/ 80 w 100"/>
                    <a:gd name="T15" fmla="*/ 87 h 105"/>
                    <a:gd name="T16" fmla="*/ 77 w 100"/>
                    <a:gd name="T17" fmla="*/ 104 h 105"/>
                    <a:gd name="T18" fmla="*/ 0 w 100"/>
                    <a:gd name="T19" fmla="*/ 104 h 105"/>
                    <a:gd name="T20" fmla="*/ 23 w 100"/>
                    <a:gd name="T21" fmla="*/ 0 h 105"/>
                    <a:gd name="T22" fmla="*/ 99 w 100"/>
                    <a:gd name="T23" fmla="*/ 0 h 105"/>
                    <a:gd name="T24" fmla="*/ 96 w 100"/>
                    <a:gd name="T25" fmla="*/ 17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0" h="105">
                      <a:moveTo>
                        <a:pt x="96" y="17"/>
                      </a:moveTo>
                      <a:lnTo>
                        <a:pt x="42" y="17"/>
                      </a:lnTo>
                      <a:lnTo>
                        <a:pt x="37" y="44"/>
                      </a:lnTo>
                      <a:lnTo>
                        <a:pt x="83" y="44"/>
                      </a:lnTo>
                      <a:lnTo>
                        <a:pt x="80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80" y="87"/>
                      </a:lnTo>
                      <a:lnTo>
                        <a:pt x="77" y="104"/>
                      </a:lnTo>
                      <a:lnTo>
                        <a:pt x="0" y="104"/>
                      </a:lnTo>
                      <a:lnTo>
                        <a:pt x="23" y="0"/>
                      </a:lnTo>
                      <a:lnTo>
                        <a:pt x="99" y="0"/>
                      </a:lnTo>
                      <a:lnTo>
                        <a:pt x="96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1" name="Freeform 36"/>
                <p:cNvSpPr>
                  <a:spLocks/>
                </p:cNvSpPr>
                <p:nvPr/>
              </p:nvSpPr>
              <p:spPr bwMode="auto">
                <a:xfrm>
                  <a:off x="1696" y="575"/>
                  <a:ext cx="100" cy="104"/>
                </a:xfrm>
                <a:custGeom>
                  <a:avLst/>
                  <a:gdLst>
                    <a:gd name="T0" fmla="*/ 69 w 100"/>
                    <a:gd name="T1" fmla="*/ 59 h 105"/>
                    <a:gd name="T2" fmla="*/ 86 w 100"/>
                    <a:gd name="T3" fmla="*/ 104 h 105"/>
                    <a:gd name="T4" fmla="*/ 61 w 100"/>
                    <a:gd name="T5" fmla="*/ 104 h 105"/>
                    <a:gd name="T6" fmla="*/ 41 w 100"/>
                    <a:gd name="T7" fmla="*/ 47 h 105"/>
                    <a:gd name="T8" fmla="*/ 43 w 100"/>
                    <a:gd name="T9" fmla="*/ 47 h 105"/>
                    <a:gd name="T10" fmla="*/ 44 w 100"/>
                    <a:gd name="T11" fmla="*/ 47 h 105"/>
                    <a:gd name="T12" fmla="*/ 45 w 100"/>
                    <a:gd name="T13" fmla="*/ 47 h 105"/>
                    <a:gd name="T14" fmla="*/ 46 w 100"/>
                    <a:gd name="T15" fmla="*/ 47 h 105"/>
                    <a:gd name="T16" fmla="*/ 47 w 100"/>
                    <a:gd name="T17" fmla="*/ 47 h 105"/>
                    <a:gd name="T18" fmla="*/ 48 w 100"/>
                    <a:gd name="T19" fmla="*/ 47 h 105"/>
                    <a:gd name="T20" fmla="*/ 50 w 100"/>
                    <a:gd name="T21" fmla="*/ 47 h 105"/>
                    <a:gd name="T22" fmla="*/ 50 w 100"/>
                    <a:gd name="T23" fmla="*/ 47 h 105"/>
                    <a:gd name="T24" fmla="*/ 55 w 100"/>
                    <a:gd name="T25" fmla="*/ 47 h 105"/>
                    <a:gd name="T26" fmla="*/ 59 w 100"/>
                    <a:gd name="T27" fmla="*/ 46 h 105"/>
                    <a:gd name="T28" fmla="*/ 63 w 100"/>
                    <a:gd name="T29" fmla="*/ 45 h 105"/>
                    <a:gd name="T30" fmla="*/ 66 w 100"/>
                    <a:gd name="T31" fmla="*/ 43 h 105"/>
                    <a:gd name="T32" fmla="*/ 70 w 100"/>
                    <a:gd name="T33" fmla="*/ 41 h 105"/>
                    <a:gd name="T34" fmla="*/ 72 w 100"/>
                    <a:gd name="T35" fmla="*/ 38 h 105"/>
                    <a:gd name="T36" fmla="*/ 74 w 100"/>
                    <a:gd name="T37" fmla="*/ 34 h 105"/>
                    <a:gd name="T38" fmla="*/ 75 w 100"/>
                    <a:gd name="T39" fmla="*/ 30 h 105"/>
                    <a:gd name="T40" fmla="*/ 76 w 100"/>
                    <a:gd name="T41" fmla="*/ 27 h 105"/>
                    <a:gd name="T42" fmla="*/ 76 w 100"/>
                    <a:gd name="T43" fmla="*/ 25 h 105"/>
                    <a:gd name="T44" fmla="*/ 75 w 100"/>
                    <a:gd name="T45" fmla="*/ 23 h 105"/>
                    <a:gd name="T46" fmla="*/ 75 w 100"/>
                    <a:gd name="T47" fmla="*/ 21 h 105"/>
                    <a:gd name="T48" fmla="*/ 73 w 100"/>
                    <a:gd name="T49" fmla="*/ 19 h 105"/>
                    <a:gd name="T50" fmla="*/ 71 w 100"/>
                    <a:gd name="T51" fmla="*/ 17 h 105"/>
                    <a:gd name="T52" fmla="*/ 67 w 100"/>
                    <a:gd name="T53" fmla="*/ 17 h 105"/>
                    <a:gd name="T54" fmla="*/ 63 w 100"/>
                    <a:gd name="T55" fmla="*/ 16 h 105"/>
                    <a:gd name="T56" fmla="*/ 42 w 100"/>
                    <a:gd name="T57" fmla="*/ 16 h 105"/>
                    <a:gd name="T58" fmla="*/ 23 w 100"/>
                    <a:gd name="T59" fmla="*/ 104 h 105"/>
                    <a:gd name="T60" fmla="*/ 0 w 100"/>
                    <a:gd name="T61" fmla="*/ 104 h 105"/>
                    <a:gd name="T62" fmla="*/ 22 w 100"/>
                    <a:gd name="T63" fmla="*/ 0 h 105"/>
                    <a:gd name="T64" fmla="*/ 71 w 100"/>
                    <a:gd name="T65" fmla="*/ 0 h 105"/>
                    <a:gd name="T66" fmla="*/ 78 w 100"/>
                    <a:gd name="T67" fmla="*/ 1 h 105"/>
                    <a:gd name="T68" fmla="*/ 85 w 100"/>
                    <a:gd name="T69" fmla="*/ 2 h 105"/>
                    <a:gd name="T70" fmla="*/ 90 w 100"/>
                    <a:gd name="T71" fmla="*/ 4 h 105"/>
                    <a:gd name="T72" fmla="*/ 93 w 100"/>
                    <a:gd name="T73" fmla="*/ 7 h 105"/>
                    <a:gd name="T74" fmla="*/ 96 w 100"/>
                    <a:gd name="T75" fmla="*/ 11 h 105"/>
                    <a:gd name="T76" fmla="*/ 98 w 100"/>
                    <a:gd name="T77" fmla="*/ 15 h 105"/>
                    <a:gd name="T78" fmla="*/ 99 w 100"/>
                    <a:gd name="T79" fmla="*/ 21 h 105"/>
                    <a:gd name="T80" fmla="*/ 99 w 100"/>
                    <a:gd name="T81" fmla="*/ 26 h 105"/>
                    <a:gd name="T82" fmla="*/ 98 w 100"/>
                    <a:gd name="T83" fmla="*/ 34 h 105"/>
                    <a:gd name="T84" fmla="*/ 95 w 100"/>
                    <a:gd name="T85" fmla="*/ 40 h 105"/>
                    <a:gd name="T86" fmla="*/ 93 w 100"/>
                    <a:gd name="T87" fmla="*/ 45 h 105"/>
                    <a:gd name="T88" fmla="*/ 89 w 100"/>
                    <a:gd name="T89" fmla="*/ 49 h 105"/>
                    <a:gd name="T90" fmla="*/ 85 w 100"/>
                    <a:gd name="T91" fmla="*/ 53 h 105"/>
                    <a:gd name="T92" fmla="*/ 79 w 100"/>
                    <a:gd name="T93" fmla="*/ 56 h 105"/>
                    <a:gd name="T94" fmla="*/ 74 w 100"/>
                    <a:gd name="T95" fmla="*/ 58 h 105"/>
                    <a:gd name="T96" fmla="*/ 69 w 100"/>
                    <a:gd name="T97" fmla="*/ 59 h 1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0" h="105">
                      <a:moveTo>
                        <a:pt x="69" y="59"/>
                      </a:moveTo>
                      <a:lnTo>
                        <a:pt x="86" y="104"/>
                      </a:lnTo>
                      <a:lnTo>
                        <a:pt x="61" y="104"/>
                      </a:lnTo>
                      <a:lnTo>
                        <a:pt x="41" y="47"/>
                      </a:lnTo>
                      <a:lnTo>
                        <a:pt x="43" y="47"/>
                      </a:lnTo>
                      <a:lnTo>
                        <a:pt x="44" y="47"/>
                      </a:lnTo>
                      <a:lnTo>
                        <a:pt x="45" y="47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8" y="47"/>
                      </a:lnTo>
                      <a:lnTo>
                        <a:pt x="50" y="47"/>
                      </a:lnTo>
                      <a:lnTo>
                        <a:pt x="55" y="47"/>
                      </a:lnTo>
                      <a:lnTo>
                        <a:pt x="59" y="46"/>
                      </a:lnTo>
                      <a:lnTo>
                        <a:pt x="63" y="45"/>
                      </a:lnTo>
                      <a:lnTo>
                        <a:pt x="66" y="43"/>
                      </a:lnTo>
                      <a:lnTo>
                        <a:pt x="70" y="41"/>
                      </a:lnTo>
                      <a:lnTo>
                        <a:pt x="72" y="38"/>
                      </a:lnTo>
                      <a:lnTo>
                        <a:pt x="74" y="34"/>
                      </a:lnTo>
                      <a:lnTo>
                        <a:pt x="75" y="30"/>
                      </a:lnTo>
                      <a:lnTo>
                        <a:pt x="76" y="27"/>
                      </a:lnTo>
                      <a:lnTo>
                        <a:pt x="76" y="25"/>
                      </a:lnTo>
                      <a:lnTo>
                        <a:pt x="75" y="23"/>
                      </a:lnTo>
                      <a:lnTo>
                        <a:pt x="75" y="21"/>
                      </a:lnTo>
                      <a:lnTo>
                        <a:pt x="73" y="19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63" y="16"/>
                      </a:lnTo>
                      <a:lnTo>
                        <a:pt x="42" y="16"/>
                      </a:lnTo>
                      <a:lnTo>
                        <a:pt x="23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71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0" y="4"/>
                      </a:lnTo>
                      <a:lnTo>
                        <a:pt x="93" y="7"/>
                      </a:lnTo>
                      <a:lnTo>
                        <a:pt x="96" y="11"/>
                      </a:lnTo>
                      <a:lnTo>
                        <a:pt x="98" y="15"/>
                      </a:lnTo>
                      <a:lnTo>
                        <a:pt x="99" y="21"/>
                      </a:lnTo>
                      <a:lnTo>
                        <a:pt x="99" y="26"/>
                      </a:lnTo>
                      <a:lnTo>
                        <a:pt x="98" y="34"/>
                      </a:lnTo>
                      <a:lnTo>
                        <a:pt x="95" y="40"/>
                      </a:lnTo>
                      <a:lnTo>
                        <a:pt x="93" y="45"/>
                      </a:lnTo>
                      <a:lnTo>
                        <a:pt x="89" y="49"/>
                      </a:lnTo>
                      <a:lnTo>
                        <a:pt x="85" y="53"/>
                      </a:lnTo>
                      <a:lnTo>
                        <a:pt x="79" y="56"/>
                      </a:lnTo>
                      <a:lnTo>
                        <a:pt x="74" y="58"/>
                      </a:lnTo>
                      <a:lnTo>
                        <a:pt x="69" y="5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2" name="Freeform 37"/>
                <p:cNvSpPr>
                  <a:spLocks/>
                </p:cNvSpPr>
                <p:nvPr/>
              </p:nvSpPr>
              <p:spPr bwMode="auto">
                <a:xfrm>
                  <a:off x="1810" y="575"/>
                  <a:ext cx="104" cy="104"/>
                </a:xfrm>
                <a:custGeom>
                  <a:avLst/>
                  <a:gdLst>
                    <a:gd name="T0" fmla="*/ 44 w 104"/>
                    <a:gd name="T1" fmla="*/ 104 h 105"/>
                    <a:gd name="T2" fmla="*/ 16 w 104"/>
                    <a:gd name="T3" fmla="*/ 104 h 105"/>
                    <a:gd name="T4" fmla="*/ 0 w 104"/>
                    <a:gd name="T5" fmla="*/ 0 h 105"/>
                    <a:gd name="T6" fmla="*/ 23 w 104"/>
                    <a:gd name="T7" fmla="*/ 0 h 105"/>
                    <a:gd name="T8" fmla="*/ 34 w 104"/>
                    <a:gd name="T9" fmla="*/ 83 h 105"/>
                    <a:gd name="T10" fmla="*/ 80 w 104"/>
                    <a:gd name="T11" fmla="*/ 0 h 105"/>
                    <a:gd name="T12" fmla="*/ 103 w 104"/>
                    <a:gd name="T13" fmla="*/ 0 h 105"/>
                    <a:gd name="T14" fmla="*/ 44 w 104"/>
                    <a:gd name="T15" fmla="*/ 104 h 1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105">
                      <a:moveTo>
                        <a:pt x="44" y="104"/>
                      </a:moveTo>
                      <a:lnTo>
                        <a:pt x="16" y="10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4" y="83"/>
                      </a:lnTo>
                      <a:lnTo>
                        <a:pt x="80" y="0"/>
                      </a:lnTo>
                      <a:lnTo>
                        <a:pt x="103" y="0"/>
                      </a:lnTo>
                      <a:lnTo>
                        <a:pt x="44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3" name="Freeform 38"/>
                <p:cNvSpPr>
                  <a:spLocks/>
                </p:cNvSpPr>
                <p:nvPr/>
              </p:nvSpPr>
              <p:spPr bwMode="auto">
                <a:xfrm>
                  <a:off x="1907" y="575"/>
                  <a:ext cx="46" cy="104"/>
                </a:xfrm>
                <a:custGeom>
                  <a:avLst/>
                  <a:gdLst>
                    <a:gd name="T0" fmla="*/ 23 w 46"/>
                    <a:gd name="T1" fmla="*/ 104 h 105"/>
                    <a:gd name="T2" fmla="*/ 0 w 46"/>
                    <a:gd name="T3" fmla="*/ 104 h 105"/>
                    <a:gd name="T4" fmla="*/ 22 w 46"/>
                    <a:gd name="T5" fmla="*/ 0 h 105"/>
                    <a:gd name="T6" fmla="*/ 45 w 46"/>
                    <a:gd name="T7" fmla="*/ 0 h 105"/>
                    <a:gd name="T8" fmla="*/ 23 w 46"/>
                    <a:gd name="T9" fmla="*/ 10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105">
                      <a:moveTo>
                        <a:pt x="23" y="104"/>
                      </a:move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45" y="0"/>
                      </a:lnTo>
                      <a:lnTo>
                        <a:pt x="23" y="10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4" name="Freeform 39"/>
                <p:cNvSpPr>
                  <a:spLocks/>
                </p:cNvSpPr>
                <p:nvPr/>
              </p:nvSpPr>
              <p:spPr bwMode="auto">
                <a:xfrm>
                  <a:off x="1953" y="574"/>
                  <a:ext cx="99" cy="109"/>
                </a:xfrm>
                <a:custGeom>
                  <a:avLst/>
                  <a:gdLst>
                    <a:gd name="T0" fmla="*/ 93 w 98"/>
                    <a:gd name="T1" fmla="*/ 19 h 110"/>
                    <a:gd name="T2" fmla="*/ 87 w 98"/>
                    <a:gd name="T3" fmla="*/ 18 h 110"/>
                    <a:gd name="T4" fmla="*/ 81 w 98"/>
                    <a:gd name="T5" fmla="*/ 17 h 110"/>
                    <a:gd name="T6" fmla="*/ 74 w 98"/>
                    <a:gd name="T7" fmla="*/ 17 h 110"/>
                    <a:gd name="T8" fmla="*/ 62 w 98"/>
                    <a:gd name="T9" fmla="*/ 17 h 110"/>
                    <a:gd name="T10" fmla="*/ 48 w 98"/>
                    <a:gd name="T11" fmla="*/ 22 h 110"/>
                    <a:gd name="T12" fmla="*/ 36 w 98"/>
                    <a:gd name="T13" fmla="*/ 32 h 110"/>
                    <a:gd name="T14" fmla="*/ 28 w 98"/>
                    <a:gd name="T15" fmla="*/ 46 h 110"/>
                    <a:gd name="T16" fmla="*/ 25 w 98"/>
                    <a:gd name="T17" fmla="*/ 63 h 110"/>
                    <a:gd name="T18" fmla="*/ 27 w 98"/>
                    <a:gd name="T19" fmla="*/ 77 h 110"/>
                    <a:gd name="T20" fmla="*/ 34 w 98"/>
                    <a:gd name="T21" fmla="*/ 87 h 110"/>
                    <a:gd name="T22" fmla="*/ 46 w 98"/>
                    <a:gd name="T23" fmla="*/ 92 h 110"/>
                    <a:gd name="T24" fmla="*/ 58 w 98"/>
                    <a:gd name="T25" fmla="*/ 92 h 110"/>
                    <a:gd name="T26" fmla="*/ 65 w 98"/>
                    <a:gd name="T27" fmla="*/ 92 h 110"/>
                    <a:gd name="T28" fmla="*/ 72 w 98"/>
                    <a:gd name="T29" fmla="*/ 90 h 110"/>
                    <a:gd name="T30" fmla="*/ 79 w 98"/>
                    <a:gd name="T31" fmla="*/ 89 h 110"/>
                    <a:gd name="T32" fmla="*/ 77 w 98"/>
                    <a:gd name="T33" fmla="*/ 106 h 110"/>
                    <a:gd name="T34" fmla="*/ 70 w 98"/>
                    <a:gd name="T35" fmla="*/ 108 h 110"/>
                    <a:gd name="T36" fmla="*/ 63 w 98"/>
                    <a:gd name="T37" fmla="*/ 108 h 110"/>
                    <a:gd name="T38" fmla="*/ 57 w 98"/>
                    <a:gd name="T39" fmla="*/ 109 h 110"/>
                    <a:gd name="T40" fmla="*/ 50 w 98"/>
                    <a:gd name="T41" fmla="*/ 109 h 110"/>
                    <a:gd name="T42" fmla="*/ 38 w 98"/>
                    <a:gd name="T43" fmla="*/ 108 h 110"/>
                    <a:gd name="T44" fmla="*/ 28 w 98"/>
                    <a:gd name="T45" fmla="*/ 106 h 110"/>
                    <a:gd name="T46" fmla="*/ 18 w 98"/>
                    <a:gd name="T47" fmla="*/ 102 h 110"/>
                    <a:gd name="T48" fmla="*/ 11 w 98"/>
                    <a:gd name="T49" fmla="*/ 96 h 110"/>
                    <a:gd name="T50" fmla="*/ 5 w 98"/>
                    <a:gd name="T51" fmla="*/ 88 h 110"/>
                    <a:gd name="T52" fmla="*/ 1 w 98"/>
                    <a:gd name="T53" fmla="*/ 78 h 110"/>
                    <a:gd name="T54" fmla="*/ 0 w 98"/>
                    <a:gd name="T55" fmla="*/ 67 h 110"/>
                    <a:gd name="T56" fmla="*/ 2 w 98"/>
                    <a:gd name="T57" fmla="*/ 54 h 110"/>
                    <a:gd name="T58" fmla="*/ 6 w 98"/>
                    <a:gd name="T59" fmla="*/ 41 h 110"/>
                    <a:gd name="T60" fmla="*/ 12 w 98"/>
                    <a:gd name="T61" fmla="*/ 30 h 110"/>
                    <a:gd name="T62" fmla="*/ 19 w 98"/>
                    <a:gd name="T63" fmla="*/ 21 h 110"/>
                    <a:gd name="T64" fmla="*/ 29 w 98"/>
                    <a:gd name="T65" fmla="*/ 13 h 110"/>
                    <a:gd name="T66" fmla="*/ 39 w 98"/>
                    <a:gd name="T67" fmla="*/ 7 h 110"/>
                    <a:gd name="T68" fmla="*/ 50 w 98"/>
                    <a:gd name="T69" fmla="*/ 3 h 110"/>
                    <a:gd name="T70" fmla="*/ 61 w 98"/>
                    <a:gd name="T71" fmla="*/ 1 h 110"/>
                    <a:gd name="T72" fmla="*/ 74 w 98"/>
                    <a:gd name="T73" fmla="*/ 0 h 110"/>
                    <a:gd name="T74" fmla="*/ 80 w 98"/>
                    <a:gd name="T75" fmla="*/ 0 h 110"/>
                    <a:gd name="T76" fmla="*/ 85 w 98"/>
                    <a:gd name="T77" fmla="*/ 1 h 110"/>
                    <a:gd name="T78" fmla="*/ 91 w 98"/>
                    <a:gd name="T79" fmla="*/ 1 h 110"/>
                    <a:gd name="T80" fmla="*/ 97 w 98"/>
                    <a:gd name="T81" fmla="*/ 3 h 11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8" h="110">
                      <a:moveTo>
                        <a:pt x="95" y="20"/>
                      </a:move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7" y="18"/>
                      </a:lnTo>
                      <a:lnTo>
                        <a:pt x="84" y="18"/>
                      </a:lnTo>
                      <a:lnTo>
                        <a:pt x="81" y="17"/>
                      </a:lnTo>
                      <a:lnTo>
                        <a:pt x="78" y="17"/>
                      </a:lnTo>
                      <a:lnTo>
                        <a:pt x="74" y="17"/>
                      </a:lnTo>
                      <a:lnTo>
                        <a:pt x="70" y="17"/>
                      </a:lnTo>
                      <a:lnTo>
                        <a:pt x="62" y="17"/>
                      </a:lnTo>
                      <a:lnTo>
                        <a:pt x="55" y="19"/>
                      </a:lnTo>
                      <a:lnTo>
                        <a:pt x="48" y="22"/>
                      </a:lnTo>
                      <a:lnTo>
                        <a:pt x="42" y="27"/>
                      </a:lnTo>
                      <a:lnTo>
                        <a:pt x="36" y="32"/>
                      </a:lnTo>
                      <a:lnTo>
                        <a:pt x="32" y="38"/>
                      </a:lnTo>
                      <a:lnTo>
                        <a:pt x="28" y="46"/>
                      </a:lnTo>
                      <a:lnTo>
                        <a:pt x="26" y="54"/>
                      </a:lnTo>
                      <a:lnTo>
                        <a:pt x="25" y="63"/>
                      </a:lnTo>
                      <a:lnTo>
                        <a:pt x="25" y="70"/>
                      </a:lnTo>
                      <a:lnTo>
                        <a:pt x="27" y="77"/>
                      </a:lnTo>
                      <a:lnTo>
                        <a:pt x="30" y="82"/>
                      </a:lnTo>
                      <a:lnTo>
                        <a:pt x="34" y="87"/>
                      </a:lnTo>
                      <a:lnTo>
                        <a:pt x="40" y="89"/>
                      </a:lnTo>
                      <a:lnTo>
                        <a:pt x="46" y="92"/>
                      </a:lnTo>
                      <a:lnTo>
                        <a:pt x="54" y="92"/>
                      </a:lnTo>
                      <a:lnTo>
                        <a:pt x="58" y="92"/>
                      </a:lnTo>
                      <a:lnTo>
                        <a:pt x="62" y="92"/>
                      </a:lnTo>
                      <a:lnTo>
                        <a:pt x="65" y="92"/>
                      </a:lnTo>
                      <a:lnTo>
                        <a:pt x="69" y="91"/>
                      </a:lnTo>
                      <a:lnTo>
                        <a:pt x="72" y="90"/>
                      </a:lnTo>
                      <a:lnTo>
                        <a:pt x="76" y="90"/>
                      </a:lnTo>
                      <a:lnTo>
                        <a:pt x="79" y="89"/>
                      </a:lnTo>
                      <a:lnTo>
                        <a:pt x="82" y="89"/>
                      </a:lnTo>
                      <a:lnTo>
                        <a:pt x="77" y="106"/>
                      </a:lnTo>
                      <a:lnTo>
                        <a:pt x="73" y="107"/>
                      </a:lnTo>
                      <a:lnTo>
                        <a:pt x="70" y="108"/>
                      </a:lnTo>
                      <a:lnTo>
                        <a:pt x="66" y="108"/>
                      </a:lnTo>
                      <a:lnTo>
                        <a:pt x="63" y="108"/>
                      </a:lnTo>
                      <a:lnTo>
                        <a:pt x="60" y="108"/>
                      </a:lnTo>
                      <a:lnTo>
                        <a:pt x="57" y="109"/>
                      </a:lnTo>
                      <a:lnTo>
                        <a:pt x="54" y="109"/>
                      </a:lnTo>
                      <a:lnTo>
                        <a:pt x="50" y="109"/>
                      </a:lnTo>
                      <a:lnTo>
                        <a:pt x="44" y="109"/>
                      </a:lnTo>
                      <a:lnTo>
                        <a:pt x="38" y="108"/>
                      </a:lnTo>
                      <a:lnTo>
                        <a:pt x="33" y="107"/>
                      </a:lnTo>
                      <a:lnTo>
                        <a:pt x="28" y="106"/>
                      </a:lnTo>
                      <a:lnTo>
                        <a:pt x="23" y="104"/>
                      </a:lnTo>
                      <a:lnTo>
                        <a:pt x="18" y="102"/>
                      </a:lnTo>
                      <a:lnTo>
                        <a:pt x="14" y="99"/>
                      </a:lnTo>
                      <a:lnTo>
                        <a:pt x="11" y="96"/>
                      </a:lnTo>
                      <a:lnTo>
                        <a:pt x="8" y="92"/>
                      </a:lnTo>
                      <a:lnTo>
                        <a:pt x="5" y="88"/>
                      </a:lnTo>
                      <a:lnTo>
                        <a:pt x="3" y="84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7"/>
                      </a:lnTo>
                      <a:lnTo>
                        <a:pt x="1" y="61"/>
                      </a:lnTo>
                      <a:lnTo>
                        <a:pt x="2" y="54"/>
                      </a:lnTo>
                      <a:lnTo>
                        <a:pt x="4" y="48"/>
                      </a:lnTo>
                      <a:lnTo>
                        <a:pt x="6" y="41"/>
                      </a:lnTo>
                      <a:lnTo>
                        <a:pt x="9" y="35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9" y="21"/>
                      </a:lnTo>
                      <a:lnTo>
                        <a:pt x="24" y="16"/>
                      </a:lnTo>
                      <a:lnTo>
                        <a:pt x="29" y="13"/>
                      </a:lnTo>
                      <a:lnTo>
                        <a:pt x="34" y="10"/>
                      </a:lnTo>
                      <a:lnTo>
                        <a:pt x="39" y="7"/>
                      </a:lnTo>
                      <a:lnTo>
                        <a:pt x="44" y="5"/>
                      </a:lnTo>
                      <a:lnTo>
                        <a:pt x="50" y="3"/>
                      </a:lnTo>
                      <a:lnTo>
                        <a:pt x="56" y="2"/>
                      </a:lnTo>
                      <a:lnTo>
                        <a:pt x="61" y="1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0"/>
                      </a:lnTo>
                      <a:lnTo>
                        <a:pt x="83" y="1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1" y="1"/>
                      </a:lnTo>
                      <a:lnTo>
                        <a:pt x="94" y="2"/>
                      </a:lnTo>
                      <a:lnTo>
                        <a:pt x="97" y="3"/>
                      </a:lnTo>
                      <a:lnTo>
                        <a:pt x="95" y="2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  <p:sp>
              <p:nvSpPr>
                <p:cNvPr id="1065" name="Freeform 40"/>
                <p:cNvSpPr>
                  <a:spLocks/>
                </p:cNvSpPr>
                <p:nvPr/>
              </p:nvSpPr>
              <p:spPr bwMode="auto">
                <a:xfrm>
                  <a:off x="2050" y="575"/>
                  <a:ext cx="99" cy="104"/>
                </a:xfrm>
                <a:custGeom>
                  <a:avLst/>
                  <a:gdLst>
                    <a:gd name="T0" fmla="*/ 95 w 99"/>
                    <a:gd name="T1" fmla="*/ 17 h 105"/>
                    <a:gd name="T2" fmla="*/ 42 w 99"/>
                    <a:gd name="T3" fmla="*/ 17 h 105"/>
                    <a:gd name="T4" fmla="*/ 36 w 99"/>
                    <a:gd name="T5" fmla="*/ 44 h 105"/>
                    <a:gd name="T6" fmla="*/ 82 w 99"/>
                    <a:gd name="T7" fmla="*/ 44 h 105"/>
                    <a:gd name="T8" fmla="*/ 79 w 99"/>
                    <a:gd name="T9" fmla="*/ 59 h 105"/>
                    <a:gd name="T10" fmla="*/ 33 w 99"/>
                    <a:gd name="T11" fmla="*/ 59 h 105"/>
                    <a:gd name="T12" fmla="*/ 27 w 99"/>
                    <a:gd name="T13" fmla="*/ 87 h 105"/>
                    <a:gd name="T14" fmla="*/ 79 w 99"/>
                    <a:gd name="T15" fmla="*/ 87 h 105"/>
                    <a:gd name="T16" fmla="*/ 76 w 99"/>
                    <a:gd name="T17" fmla="*/ 104 h 105"/>
                    <a:gd name="T18" fmla="*/ 0 w 99"/>
                    <a:gd name="T19" fmla="*/ 104 h 105"/>
                    <a:gd name="T20" fmla="*/ 22 w 99"/>
                    <a:gd name="T21" fmla="*/ 0 h 105"/>
                    <a:gd name="T22" fmla="*/ 98 w 99"/>
                    <a:gd name="T23" fmla="*/ 0 h 105"/>
                    <a:gd name="T24" fmla="*/ 95 w 99"/>
                    <a:gd name="T25" fmla="*/ 17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9" h="105">
                      <a:moveTo>
                        <a:pt x="95" y="17"/>
                      </a:moveTo>
                      <a:lnTo>
                        <a:pt x="42" y="17"/>
                      </a:lnTo>
                      <a:lnTo>
                        <a:pt x="36" y="44"/>
                      </a:lnTo>
                      <a:lnTo>
                        <a:pt x="82" y="44"/>
                      </a:lnTo>
                      <a:lnTo>
                        <a:pt x="79" y="59"/>
                      </a:lnTo>
                      <a:lnTo>
                        <a:pt x="33" y="59"/>
                      </a:lnTo>
                      <a:lnTo>
                        <a:pt x="27" y="87"/>
                      </a:lnTo>
                      <a:lnTo>
                        <a:pt x="79" y="87"/>
                      </a:lnTo>
                      <a:lnTo>
                        <a:pt x="76" y="104"/>
                      </a:lnTo>
                      <a:lnTo>
                        <a:pt x="0" y="104"/>
                      </a:lnTo>
                      <a:lnTo>
                        <a:pt x="22" y="0"/>
                      </a:lnTo>
                      <a:lnTo>
                        <a:pt x="98" y="0"/>
                      </a:lnTo>
                      <a:lnTo>
                        <a:pt x="9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033" name="Rectangle 41"/>
              <p:cNvSpPr>
                <a:spLocks noChangeArrowheads="1"/>
              </p:cNvSpPr>
              <p:nvPr/>
            </p:nvSpPr>
            <p:spPr bwMode="auto">
              <a:xfrm>
                <a:off x="782" y="1062"/>
                <a:ext cx="904" cy="8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034" name="Text Box 42"/>
              <p:cNvSpPr txBox="1">
                <a:spLocks noChangeArrowheads="1"/>
              </p:cNvSpPr>
              <p:nvPr/>
            </p:nvSpPr>
            <p:spPr bwMode="auto">
              <a:xfrm>
                <a:off x="1638" y="1050"/>
                <a:ext cx="1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/>
                  </a:rPr>
                  <a:t>®</a:t>
                </a:r>
                <a:endParaRPr lang="en-US" sz="1200" b="1" dirty="0">
                  <a:solidFill>
                    <a:prstClr val="white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0"/>
            <a:ext cx="6315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8588"/>
            <a:ext cx="8135938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Slide Number Placeholder 1"/>
          <p:cNvSpPr txBox="1">
            <a:spLocks noGrp="1"/>
          </p:cNvSpPr>
          <p:nvPr/>
        </p:nvSpPr>
        <p:spPr bwMode="auto">
          <a:xfrm>
            <a:off x="8054975" y="6400800"/>
            <a:ext cx="5556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D2C19233-433C-4EE3-BA7C-0A886EBD5B40}" type="slidenum">
              <a:rPr lang="en-US" sz="1000">
                <a:solidFill>
                  <a:prstClr val="black"/>
                </a:solidFill>
                <a:latin typeface="Arial"/>
                <a:cs typeface="+mn-cs"/>
              </a:rPr>
              <a:pPr algn="r" eaLnBrk="0" hangingPunct="0"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0C0"/>
          </a:solidFill>
          <a:latin typeface="Arial Black" pitchFamily="34" charset="0"/>
        </a:defRPr>
      </a:lvl9pPr>
    </p:titleStyle>
    <p:bodyStyle>
      <a:lvl1pPr marL="457200" indent="-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2600" b="1">
          <a:solidFill>
            <a:schemeClr val="tx1"/>
          </a:solidFill>
          <a:latin typeface="Arial" charset="0"/>
          <a:ea typeface="+mn-ea"/>
          <a:cs typeface="Calibri" pitchFamily="34" charset="0"/>
        </a:defRPr>
      </a:lvl1pPr>
      <a:lvl2pPr marL="876300" indent="-4191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400">
          <a:solidFill>
            <a:schemeClr val="tx1"/>
          </a:solidFill>
          <a:latin typeface="Arial" charset="0"/>
          <a:cs typeface="Calibri" pitchFamily="34" charset="0"/>
        </a:defRPr>
      </a:lvl2pPr>
      <a:lvl3pPr marL="1254125" indent="-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Arial" charset="0"/>
          <a:cs typeface="Calibri" pitchFamily="34" charset="0"/>
        </a:defRPr>
      </a:lvl3pPr>
      <a:lvl4pPr marL="1711325" indent="-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  <a:cs typeface="Calibri" pitchFamily="34" charset="0"/>
        </a:defRPr>
      </a:lvl4pPr>
      <a:lvl5pPr marL="2168525" indent="-342900" algn="l" rtl="0" eaLnBrk="1" fontAlgn="base" hangingPunct="1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Arial" charset="0"/>
          <a:cs typeface="Calibri" pitchFamily="34" charset="0"/>
        </a:defRPr>
      </a:lvl5pPr>
      <a:lvl6pPr marL="2625725" indent="-342900" algn="l" rtl="0" eaLnBrk="1" fontAlgn="base" hangingPunct="1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6pPr>
      <a:lvl7pPr marL="3082925" indent="-342900" algn="l" rtl="0" eaLnBrk="1" fontAlgn="base" hangingPunct="1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7pPr>
      <a:lvl8pPr marL="3540125" indent="-342900" algn="l" rtl="0" eaLnBrk="1" fontAlgn="base" hangingPunct="1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8pPr>
      <a:lvl9pPr marL="3997325" indent="-342900" algn="l" rtl="0" eaLnBrk="1" fontAlgn="base" hangingPunct="1">
        <a:spcBef>
          <a:spcPct val="0"/>
        </a:spcBef>
        <a:spcAft>
          <a:spcPct val="0"/>
        </a:spcAft>
        <a:buClr>
          <a:srgbClr val="0040C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Greater New Jersey Postal </a:t>
            </a:r>
            <a:r>
              <a:rPr lang="en-US" sz="3600" dirty="0" smtClean="0"/>
              <a:t>Customer Council</a:t>
            </a:r>
          </a:p>
          <a:p>
            <a:pPr marL="0" indent="0" algn="ctr">
              <a:buNone/>
            </a:pPr>
            <a:r>
              <a:rPr lang="en-US" sz="3600" dirty="0" smtClean="0"/>
              <a:t>Spring Meeting</a:t>
            </a:r>
          </a:p>
          <a:p>
            <a:pPr marL="0" indent="0" algn="ctr">
              <a:buNone/>
            </a:pPr>
            <a:r>
              <a:rPr lang="en-US" sz="2400" dirty="0" smtClean="0"/>
              <a:t>June 10,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77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89E6C-5934-4A20-AAB0-571017B16E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655638"/>
          </a:xfrm>
        </p:spPr>
        <p:txBody>
          <a:bodyPr/>
          <a:lstStyle/>
          <a:p>
            <a:r>
              <a:rPr lang="en-US" sz="3200" dirty="0" smtClean="0"/>
              <a:t>Mailer Scorecard </a:t>
            </a:r>
          </a:p>
        </p:txBody>
      </p:sp>
      <p:sp>
        <p:nvSpPr>
          <p:cNvPr id="33802" name="TextBox 24"/>
          <p:cNvSpPr txBox="1">
            <a:spLocks noChangeArrowheads="1"/>
          </p:cNvSpPr>
          <p:nvPr/>
        </p:nvSpPr>
        <p:spPr bwMode="auto">
          <a:xfrm>
            <a:off x="6069795" y="1345478"/>
            <a:ext cx="3398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Summarizes Full-Service performance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Compare across </a:t>
            </a:r>
            <a:r>
              <a:rPr lang="en-US" sz="2000" dirty="0">
                <a:latin typeface="+mn-lt"/>
              </a:rPr>
              <a:t>facilities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Available for </a:t>
            </a:r>
            <a:r>
              <a:rPr lang="en-US" sz="2000" dirty="0" err="1" smtClean="0">
                <a:latin typeface="+mn-lt"/>
              </a:rPr>
              <a:t>eDoc</a:t>
            </a:r>
            <a:r>
              <a:rPr lang="en-US" sz="2000" dirty="0" smtClean="0">
                <a:latin typeface="+mn-lt"/>
              </a:rPr>
              <a:t> Submitters, preparers and owners</a:t>
            </a:r>
            <a:endParaRPr lang="en-US" sz="20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Manage mailing quality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View errors in detail</a:t>
            </a:r>
          </a:p>
          <a:p>
            <a:pPr marL="0" indent="0" eaLnBrk="1" hangingPunct="1">
              <a:defRPr/>
            </a:pPr>
            <a:endParaRPr lang="en-US" sz="20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" y="1460981"/>
            <a:ext cx="5781445" cy="4851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Full Service Invoicing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486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6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Full Service Invoicing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Arial" pitchFamily="34" charset="0"/>
              </a:rPr>
              <a:t>Full Service Invoice Reports-Invoice Summary</a:t>
            </a:r>
          </a:p>
        </p:txBody>
      </p:sp>
      <p:pic>
        <p:nvPicPr>
          <p:cNvPr id="17412" name="Picture 3" descr="C:\Users\robert.sherman\Documents\USPS\1. Active Projects\2. FS Invoicing\4. Mail Entry Invoice Summary 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408238"/>
            <a:ext cx="7432675" cy="404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Full Service Invoicing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Arial" pitchFamily="34" charset="0"/>
              </a:rPr>
              <a:t>Full Service Invoice Reports-Invoice Payment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382838"/>
            <a:ext cx="5249863" cy="295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878513" y="3128963"/>
            <a:ext cx="2925762" cy="146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/>
              <a:t>Invoice amounts can be allocated across all permits associated to the invoiced CRID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00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Full Service Invoicing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Arial" pitchFamily="34" charset="0"/>
              </a:rPr>
              <a:t>Full Service Invoice Reports-Invoice Review Request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70588" y="3128963"/>
            <a:ext cx="2925762" cy="146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Mailers can request a review of an invoice by BMS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724150"/>
            <a:ext cx="5530850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53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8275637" cy="4395788"/>
          </a:xfrm>
        </p:spPr>
        <p:txBody>
          <a:bodyPr/>
          <a:lstStyle/>
          <a:p>
            <a:pPr marL="347663" indent="-347663" eaLnBrk="1" hangingPunct="1">
              <a:defRPr/>
            </a:pPr>
            <a:r>
              <a:rPr lang="en-US" sz="2000" dirty="0">
                <a:cs typeface="Arial" charset="0"/>
              </a:rPr>
              <a:t>Free ACS </a:t>
            </a:r>
            <a:r>
              <a:rPr lang="en-US" sz="2000" b="0" dirty="0">
                <a:cs typeface="Arial" charset="0"/>
              </a:rPr>
              <a:t>for residual pieces from Full-Service </a:t>
            </a:r>
            <a:r>
              <a:rPr lang="en-US" sz="2000" b="0" dirty="0" smtClean="0">
                <a:cs typeface="Arial" charset="0"/>
              </a:rPr>
              <a:t>mailings</a:t>
            </a:r>
          </a:p>
          <a:p>
            <a:pPr marL="347663" indent="-347663" eaLnBrk="1" hangingPunct="1">
              <a:defRPr/>
            </a:pPr>
            <a:endParaRPr lang="en-US" sz="2000" b="0" dirty="0">
              <a:cs typeface="Arial" charset="0"/>
            </a:endParaRPr>
          </a:p>
          <a:p>
            <a:pPr marL="347663" indent="-347663" eaLnBrk="1" hangingPunct="1">
              <a:defRPr/>
            </a:pPr>
            <a:r>
              <a:rPr lang="en-US" sz="2000" b="0" dirty="0" smtClean="0">
                <a:cs typeface="Arial" charset="0"/>
              </a:rPr>
              <a:t>Eliminate </a:t>
            </a:r>
            <a:r>
              <a:rPr lang="en-US" sz="2000" dirty="0">
                <a:cs typeface="Arial" charset="0"/>
              </a:rPr>
              <a:t>Move Update </a:t>
            </a:r>
            <a:r>
              <a:rPr lang="en-US" sz="2000" b="0" dirty="0">
                <a:cs typeface="Arial" charset="0"/>
              </a:rPr>
              <a:t>Assessments per mailing and transition to a trend approach limiting assessment to pieces in error for Full-Service </a:t>
            </a:r>
            <a:r>
              <a:rPr lang="en-US" sz="2000" b="0" dirty="0" smtClean="0">
                <a:cs typeface="Arial" charset="0"/>
              </a:rPr>
              <a:t>mailings</a:t>
            </a:r>
          </a:p>
          <a:p>
            <a:pPr marL="347663" indent="-347663" eaLnBrk="1" hangingPunct="1">
              <a:defRPr/>
            </a:pPr>
            <a:endParaRPr lang="en-US" sz="2000" b="0" dirty="0">
              <a:cs typeface="Arial" charset="0"/>
            </a:endParaRPr>
          </a:p>
          <a:p>
            <a:pPr marL="347663" indent="-347663" eaLnBrk="1" hangingPunct="1">
              <a:defRPr/>
            </a:pPr>
            <a:r>
              <a:rPr lang="en-US" sz="2000" b="0" dirty="0" smtClean="0">
                <a:cs typeface="Arial" charset="0"/>
              </a:rPr>
              <a:t>Discussions being held in WG 143</a:t>
            </a:r>
            <a:endParaRPr lang="en-US" sz="2000" b="0" dirty="0">
              <a:cs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435" name="Rectangle 2"/>
          <p:cNvSpPr txBox="1">
            <a:spLocks/>
          </p:cNvSpPr>
          <p:nvPr/>
        </p:nvSpPr>
        <p:spPr bwMode="auto">
          <a:xfrm>
            <a:off x="533400" y="1143000"/>
            <a:ext cx="7162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5378B3"/>
                </a:solidFill>
              </a:rPr>
              <a:t>Full-Service  </a:t>
            </a:r>
            <a:endParaRPr lang="en-US" sz="2400" b="1" dirty="0">
              <a:solidFill>
                <a:srgbClr val="5378B3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MOVE Update</a:t>
            </a:r>
          </a:p>
        </p:txBody>
      </p:sp>
    </p:spTree>
    <p:extLst>
      <p:ext uri="{BB962C8B-B14F-4D97-AF65-F5344CB8AC3E}">
        <p14:creationId xmlns:p14="http://schemas.microsoft.com/office/powerpoint/2010/main" val="11914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0084" y="1066800"/>
            <a:ext cx="8166100" cy="6858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Streamlines Drop-shipments and Expedited plant loads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4" y="1941968"/>
            <a:ext cx="84074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06470"/>
              </p:ext>
            </p:extLst>
          </p:nvPr>
        </p:nvGraphicFramePr>
        <p:xfrm>
          <a:off x="152400" y="4267200"/>
          <a:ext cx="8763000" cy="248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1500"/>
                <a:gridCol w="4381500"/>
              </a:tblGrid>
              <a:tr h="28717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eInduction will result in quicker appointment processing, reduce errors, and improve revenue protection</a:t>
                      </a:r>
                      <a:endParaRPr lang="en-US" sz="1600" dirty="0"/>
                    </a:p>
                  </a:txBody>
                  <a:tcPr>
                    <a:solidFill>
                      <a:srgbClr val="0E7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8717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Paper 8125/8107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eInduction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Paper</a:t>
                      </a:r>
                      <a:r>
                        <a:rPr lang="en-US" sz="1400" baseline="0" dirty="0" smtClean="0"/>
                        <a:t> forms required for all shipments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Entire shipment is held until resolved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Appointment issues are resolved by calling origin site (if open)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Entry discounts and induction location validated manually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paper forms required for drop shipment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Containers resolved individually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24/7 appointment resolution via NCSC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Clr>
                          <a:srgbClr val="0E74C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Automated validation of entry discounts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922588" y="152400"/>
            <a:ext cx="6154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What is eInduction?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35938" cy="4795837"/>
          </a:xfrm>
        </p:spPr>
        <p:txBody>
          <a:bodyPr/>
          <a:lstStyle/>
          <a:p>
            <a:r>
              <a:rPr lang="en-US" sz="2400" b="0" dirty="0" smtClean="0"/>
              <a:t>Streamlined process at induction</a:t>
            </a:r>
          </a:p>
          <a:p>
            <a:pPr lvl="1"/>
            <a:r>
              <a:rPr lang="en-US" sz="2200" dirty="0" smtClean="0"/>
              <a:t>Time lost due to inaccurate or lost paperwork eliminated</a:t>
            </a:r>
            <a:endParaRPr lang="en-US" sz="2200" b="0" dirty="0" smtClean="0"/>
          </a:p>
          <a:p>
            <a:pPr lvl="1"/>
            <a:r>
              <a:rPr lang="en-US" sz="2200" dirty="0" smtClean="0"/>
              <a:t>Data based reconciliation</a:t>
            </a:r>
          </a:p>
          <a:p>
            <a:pPr lvl="1"/>
            <a:endParaRPr lang="en-US" sz="1200" dirty="0" smtClean="0"/>
          </a:p>
          <a:p>
            <a:pPr lvl="1"/>
            <a:endParaRPr lang="en-US" sz="900" dirty="0" smtClean="0"/>
          </a:p>
          <a:p>
            <a:r>
              <a:rPr lang="en-US" sz="2400" b="0" dirty="0" smtClean="0"/>
              <a:t>Electronic Container Information </a:t>
            </a:r>
          </a:p>
          <a:p>
            <a:pPr lvl="1"/>
            <a:r>
              <a:rPr lang="en-US" sz="2200" dirty="0" smtClean="0"/>
              <a:t>Earlier recovery from errors </a:t>
            </a:r>
          </a:p>
          <a:p>
            <a:pPr lvl="1"/>
            <a:r>
              <a:rPr lang="en-US" sz="2200" dirty="0" smtClean="0"/>
              <a:t>FAST Help Desk – 24/7 coverage</a:t>
            </a:r>
          </a:p>
          <a:p>
            <a:pPr lvl="1"/>
            <a:endParaRPr lang="en-US" sz="1200" dirty="0" smtClean="0"/>
          </a:p>
          <a:p>
            <a:endParaRPr lang="en-US" sz="800" dirty="0" smtClean="0"/>
          </a:p>
          <a:p>
            <a:r>
              <a:rPr lang="en-US" sz="2400" b="0" dirty="0" smtClean="0"/>
              <a:t>Reduced administration costs</a:t>
            </a:r>
          </a:p>
          <a:p>
            <a:pPr lvl="1"/>
            <a:r>
              <a:rPr lang="en-US" sz="2200" dirty="0" smtClean="0"/>
              <a:t>No paper to track/keep</a:t>
            </a:r>
          </a:p>
          <a:p>
            <a:pPr lvl="1"/>
            <a:endParaRPr lang="en-US" sz="1200" b="0" dirty="0" smtClean="0"/>
          </a:p>
          <a:p>
            <a:pPr lvl="1"/>
            <a:endParaRPr lang="en-US" sz="800" dirty="0" smtClean="0"/>
          </a:p>
          <a:p>
            <a:r>
              <a:rPr lang="en-US" sz="2400" b="0" dirty="0" smtClean="0"/>
              <a:t>Simplified process at origin</a:t>
            </a:r>
          </a:p>
          <a:p>
            <a:pPr lvl="1"/>
            <a:r>
              <a:rPr lang="en-US" sz="2200" dirty="0" smtClean="0"/>
              <a:t>Fewer acceptance processes</a:t>
            </a:r>
          </a:p>
          <a:p>
            <a:pPr lvl="1"/>
            <a:r>
              <a:rPr lang="en-US" sz="2200" dirty="0" smtClean="0"/>
              <a:t>Reduced window from production to trailer </a:t>
            </a:r>
            <a:endParaRPr lang="en-US" sz="2200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dirty="0" smtClean="0"/>
              <a:t>eInduction Benefits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eInduction: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4" y="1371600"/>
            <a:ext cx="2895600" cy="47958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 smtClean="0"/>
              <a:t>Over 27% of mailer shipment volume is eInduction</a:t>
            </a:r>
          </a:p>
          <a:p>
            <a:pPr>
              <a:spcAft>
                <a:spcPts val="600"/>
              </a:spcAft>
            </a:pPr>
            <a:endParaRPr lang="en-US" sz="2200" b="0" dirty="0" smtClean="0"/>
          </a:p>
          <a:p>
            <a:pPr>
              <a:spcAft>
                <a:spcPts val="600"/>
              </a:spcAft>
            </a:pPr>
            <a:r>
              <a:rPr lang="en-US" sz="2200" b="0" dirty="0" smtClean="0"/>
              <a:t>50 mailers submitting </a:t>
            </a:r>
            <a:r>
              <a:rPr lang="en-US" sz="2200" b="0" dirty="0" err="1" smtClean="0"/>
              <a:t>eInduction</a:t>
            </a:r>
            <a:r>
              <a:rPr lang="en-US" sz="2200" b="0" dirty="0" smtClean="0"/>
              <a:t> Mailings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36385"/>
              </p:ext>
            </p:extLst>
          </p:nvPr>
        </p:nvGraphicFramePr>
        <p:xfrm>
          <a:off x="2743197" y="1066803"/>
          <a:ext cx="6400802" cy="5679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1"/>
                <a:gridCol w="3200401"/>
              </a:tblGrid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ACCESS MAIL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MAILINGS UNLIMITED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AMERICAN MAIL &amp; INSERT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MEREDITH WEBB PRINTING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AUTOMATED PRESORT INC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MOMENTUM MAILING SYSTEMS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CENTURY DIRECT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NATIONAL DATA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CLEAR VISIONS, INC.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NETFLIX*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COLORFX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PB PRESORT SERVICES INC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CPC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PROGRESSIVE IMPRESSIONS INT 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DINGLEY PRESS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PUBLICATION PRINTERS CORPORATION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DIRECT MAIL SOLUTIONS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QUAD GRAPHICS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 MAIL SYSTEMS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RR </a:t>
                      </a:r>
                      <a:r>
                        <a:rPr lang="en-US" sz="1200" u="none" strike="noStrike" dirty="0" smtClean="0">
                          <a:effectLst/>
                        </a:rPr>
                        <a:t>DONNELLEY*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DIRECT RESPONSE MARKETING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SOURCELINK GREENVILLE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DISABLED AMERICAN VETERANS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SUNCRAFT TECHNOLOGIES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DX MARKETING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TC DELIVERS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ENGAGE MARKETING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THE JOHN ROBERTS COMPANY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EU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THE PRINTER INC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FAIRRINGTON TRANSPORTATION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TOWNE ADVERTISERS MAILING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TRIBUNE PUBLISHING - NORTHLAKE  CORP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FRANKLIN PRESS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TRI-WIN MAILING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HARTE HANKS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VALPAK DIRECT MARKETING SYSTEMS INC ST PETERSBURG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HUDSON PRINTING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VICTORY MAIL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IWCO </a:t>
                      </a:r>
                      <a:r>
                        <a:rPr lang="en-US" sz="1200" u="none" strike="noStrike" dirty="0" smtClean="0">
                          <a:effectLst/>
                        </a:rPr>
                        <a:t>DIRECT*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WATERMARK GROUP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 &amp; A PRINTING INC HIAWATHA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WILEN DIRECT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JENCO PRODUCTIONS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WINDOW BOOK, INC.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JET MAIL SERVICES INC.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WORDTECH GROUP, THE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LITHOTONE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XPRESSDOCS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3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*: Limited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sites/products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eInduction: Scan Rate Trend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27084"/>
              </p:ext>
            </p:extLst>
          </p:nvPr>
        </p:nvGraphicFramePr>
        <p:xfrm>
          <a:off x="347729" y="1558345"/>
          <a:ext cx="8538693" cy="361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8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Full-Service Verification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eInduction</a:t>
            </a:r>
          </a:p>
          <a:p>
            <a:endParaRPr lang="en-US" b="0" dirty="0"/>
          </a:p>
          <a:p>
            <a:r>
              <a:rPr lang="en-US" b="0" dirty="0" smtClean="0"/>
              <a:t>Seamless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68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</a:t>
            </a:r>
            <a:r>
              <a:rPr lang="en-US" dirty="0" err="1" smtClean="0"/>
              <a:t>eInduction</a:t>
            </a:r>
            <a:r>
              <a:rPr lang="en-US" dirty="0" smtClean="0"/>
              <a:t> Gaps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87883"/>
              </p:ext>
            </p:extLst>
          </p:nvPr>
        </p:nvGraphicFramePr>
        <p:xfrm>
          <a:off x="533400" y="1676400"/>
          <a:ext cx="8135938" cy="385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030"/>
                <a:gridCol w="5097908"/>
              </a:tblGrid>
              <a:tr h="4401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</a:tr>
              <a:tr h="615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SV Solutions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Expand to 10 Sites (~85% volume)</a:t>
                      </a:r>
                    </a:p>
                    <a:p>
                      <a:r>
                        <a:rPr lang="en-US" sz="1400" dirty="0" smtClean="0"/>
                        <a:t>Non</a:t>
                      </a:r>
                      <a:r>
                        <a:rPr lang="en-US" sz="1400" baseline="0" dirty="0" smtClean="0"/>
                        <a:t> SV Solution in Oct. 2014</a:t>
                      </a:r>
                      <a:endParaRPr lang="en-US" sz="1400" dirty="0"/>
                    </a:p>
                  </a:txBody>
                  <a:tcPr/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Shipping Summary</a:t>
                      </a:r>
                      <a:r>
                        <a:rPr lang="en-US" sz="1400" baseline="0" dirty="0" smtClean="0"/>
                        <a:t>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improvements in August 2014</a:t>
                      </a:r>
                    </a:p>
                  </a:txBody>
                  <a:tcPr/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Mailer Scorecard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Improvements</a:t>
                      </a:r>
                      <a:r>
                        <a:rPr lang="en-US" sz="1400" baseline="0" dirty="0" smtClean="0"/>
                        <a:t> in August 2014</a:t>
                      </a:r>
                      <a:endParaRPr lang="en-US" sz="1400" dirty="0"/>
                    </a:p>
                  </a:txBody>
                  <a:tcPr/>
                </a:tc>
              </a:tr>
              <a:tr h="8683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eInduction Invoicing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Fixes</a:t>
                      </a:r>
                      <a:r>
                        <a:rPr lang="en-US" sz="1400" baseline="0" dirty="0" smtClean="0"/>
                        <a:t> to defects in invoice calculations and underlying validations.  Info-only invoice amounts will be correct in Jan 2015</a:t>
                      </a:r>
                      <a:endParaRPr lang="en-US" sz="1400" dirty="0"/>
                    </a:p>
                  </a:txBody>
                  <a:tcPr/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</a:t>
                      </a:r>
                      <a:r>
                        <a:rPr lang="en-US" sz="1400" baseline="0" dirty="0" smtClean="0"/>
                        <a:t> of Downstream Scans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Leverage all downstream</a:t>
                      </a:r>
                      <a:r>
                        <a:rPr lang="en-US" sz="1400" baseline="0" dirty="0" smtClean="0"/>
                        <a:t> scans for USPS process compliance</a:t>
                      </a:r>
                    </a:p>
                  </a:txBody>
                  <a:tcPr/>
                </a:tc>
              </a:tr>
              <a:tr h="615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Mail.XML Status</a:t>
                      </a:r>
                      <a:r>
                        <a:rPr lang="en-US" sz="1400" baseline="0" dirty="0" smtClean="0"/>
                        <a:t>/Update Messages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Enhancements to performance, 3rd party access, and data returned scheduled for releases in, August, and October 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6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290949"/>
            <a:ext cx="36576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Barcodes and </a:t>
            </a:r>
            <a:r>
              <a:rPr lang="en-US" sz="2400" b="0" dirty="0" err="1" smtClean="0">
                <a:latin typeface="+mn-lt"/>
              </a:rPr>
              <a:t>eDOC</a:t>
            </a:r>
            <a:endParaRPr lang="en-US" sz="2400" b="0" dirty="0" smtClean="0">
              <a:latin typeface="+mn-lt"/>
            </a:endParaRP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000" b="0" dirty="0" smtClean="0">
              <a:latin typeface="+mn-lt"/>
            </a:endParaRP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Samples</a:t>
            </a: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000" b="0" dirty="0" smtClean="0">
              <a:latin typeface="+mn-lt"/>
            </a:endParaRP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Scans</a:t>
            </a: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000" b="0" dirty="0" smtClean="0">
              <a:latin typeface="+mn-lt"/>
            </a:endParaRPr>
          </a:p>
          <a:p>
            <a:pPr defTabSz="9572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latin typeface="+mn-lt"/>
              </a:rPr>
              <a:t>Monthly Trends</a:t>
            </a:r>
            <a:endParaRPr lang="en-US" sz="2400" b="0" dirty="0">
              <a:latin typeface="+mn-lt"/>
            </a:endParaRPr>
          </a:p>
          <a:p>
            <a:pPr marL="109538" indent="-109538" defTabSz="957263">
              <a:spcBef>
                <a:spcPts val="600"/>
              </a:spcBef>
              <a:defRPr/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F251A8-769D-4CAC-9F05-E3A60A29B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36582" cy="36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dirty="0" smtClean="0"/>
              <a:t>Seamless </a:t>
            </a:r>
            <a:br>
              <a:rPr lang="en-US" dirty="0" smtClean="0"/>
            </a:br>
            <a:r>
              <a:rPr lang="en-US" dirty="0" smtClean="0"/>
              <a:t>Verifications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3495" y="2086867"/>
          <a:ext cx="8454553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992"/>
                <a:gridCol w="1049737"/>
                <a:gridCol w="1049737"/>
                <a:gridCol w="1049737"/>
                <a:gridCol w="1344175"/>
                <a:gridCol w="1344175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Verification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eDoc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Census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Sampling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Mailer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Contact Threshold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Egregious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Threshold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Undocumented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Delivery Point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Move/Update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Nesting/Sortation (MPE)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Nesting/Sortation (eDoc)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Nesting/Sortation (Sampling)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Mail Characteristic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Postage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0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05400" y="4038600"/>
            <a:ext cx="487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000" b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315075" cy="954088"/>
          </a:xfrm>
        </p:spPr>
        <p:txBody>
          <a:bodyPr/>
          <a:lstStyle/>
          <a:p>
            <a:r>
              <a:rPr lang="en-US" dirty="0" smtClean="0"/>
              <a:t>Seamless </a:t>
            </a:r>
            <a:br>
              <a:rPr lang="en-US" dirty="0" smtClean="0"/>
            </a:br>
            <a:r>
              <a:rPr lang="en-US" dirty="0" smtClean="0"/>
              <a:t>Status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70067"/>
              </p:ext>
            </p:extLst>
          </p:nvPr>
        </p:nvGraphicFramePr>
        <p:xfrm>
          <a:off x="351379" y="2823585"/>
          <a:ext cx="8343904" cy="297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665"/>
                <a:gridCol w="1776413"/>
                <a:gridCol w="1776413"/>
                <a:gridCol w="1776413"/>
              </a:tblGrid>
              <a:tr h="764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Sites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Pieces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Total</a:t>
                      </a:r>
                      <a:r>
                        <a:rPr lang="en-US" baseline="0" dirty="0" smtClean="0"/>
                        <a:t> Volume</a:t>
                      </a:r>
                      <a:endParaRPr lang="en-US" dirty="0"/>
                    </a:p>
                  </a:txBody>
                  <a:tcPr anchor="ctr"/>
                </a:tc>
              </a:tr>
              <a:tr h="442666">
                <a:tc>
                  <a:txBody>
                    <a:bodyPr/>
                    <a:lstStyle/>
                    <a:p>
                      <a:r>
                        <a:rPr lang="en-US" dirty="0" smtClean="0"/>
                        <a:t>Seamless Acceptance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297,663,342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2.73%</a:t>
                      </a:r>
                      <a:endParaRPr lang="en-US" dirty="0"/>
                    </a:p>
                  </a:txBody>
                  <a:tcPr anchor="ctr"/>
                </a:tc>
              </a:tr>
              <a:tr h="442666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Mailers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874,709,085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8.02%</a:t>
                      </a:r>
                      <a:endParaRPr lang="en-US" dirty="0"/>
                    </a:p>
                  </a:txBody>
                  <a:tcPr anchor="ctr"/>
                </a:tc>
              </a:tr>
              <a:tr h="442666"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 Mailers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2,149,619,944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19.70%</a:t>
                      </a:r>
                      <a:endParaRPr lang="en-US" dirty="0"/>
                    </a:p>
                  </a:txBody>
                  <a:tcPr anchor="ctr"/>
                </a:tc>
              </a:tr>
              <a:tr h="442666">
                <a:tc>
                  <a:txBody>
                    <a:bodyPr/>
                    <a:lstStyle/>
                    <a:p>
                      <a:r>
                        <a:rPr lang="en-US" dirty="0" smtClean="0"/>
                        <a:t>New Parallel Mailers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2,012,711,669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18.68%</a:t>
                      </a:r>
                      <a:endParaRPr lang="en-US" dirty="0"/>
                    </a:p>
                  </a:txBody>
                  <a:tcPr anchor="ctr"/>
                </a:tc>
              </a:tr>
              <a:tr h="4426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5,334,704,040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49.13%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3908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Need your support in Migrating to Seamless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</a:t>
            </a:r>
            <a:br>
              <a:rPr lang="en-US" dirty="0" smtClean="0"/>
            </a:br>
            <a:r>
              <a:rPr lang="en-US" dirty="0" smtClean="0"/>
              <a:t>Onboarding to Seamless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8588"/>
            <a:ext cx="8839200" cy="47958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cs typeface="Arial" panose="020B0604020202020204" pitchFamily="34" charset="0"/>
              </a:rPr>
              <a:t>Seamless Parallel allows Mailers/USPS to fix Issues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000" dirty="0">
                <a:cs typeface="Arial" panose="020B0604020202020204" pitchFamily="34" charset="0"/>
              </a:rPr>
              <a:t>Begin to review Seamless results on the Mailer Scorecard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000" dirty="0">
                <a:cs typeface="Arial" panose="020B0604020202020204" pitchFamily="34" charset="0"/>
              </a:rPr>
              <a:t>Evaluate </a:t>
            </a:r>
            <a:r>
              <a:rPr lang="en-US" altLang="en-US" sz="2000" dirty="0" smtClean="0">
                <a:cs typeface="Arial" panose="020B0604020202020204" pitchFamily="34" charset="0"/>
              </a:rPr>
              <a:t>results </a:t>
            </a:r>
            <a:r>
              <a:rPr lang="en-US" altLang="en-US" sz="2000" dirty="0">
                <a:cs typeface="Arial" panose="020B0604020202020204" pitchFamily="34" charset="0"/>
              </a:rPr>
              <a:t>against </a:t>
            </a:r>
            <a:r>
              <a:rPr lang="en-US" altLang="en-US" sz="2000" dirty="0" smtClean="0">
                <a:cs typeface="Arial" panose="020B0604020202020204" pitchFamily="34" charset="0"/>
              </a:rPr>
              <a:t>thresholds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000" dirty="0">
                <a:cs typeface="Arial" panose="020B0604020202020204" pitchFamily="34" charset="0"/>
              </a:rPr>
              <a:t>Work with USPS to identify the root causes on </a:t>
            </a:r>
            <a:r>
              <a:rPr lang="en-US" altLang="en-US" sz="2000" dirty="0" smtClean="0">
                <a:cs typeface="Arial" panose="020B0604020202020204" pitchFamily="34" charset="0"/>
              </a:rPr>
              <a:t>issues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2000" dirty="0">
                <a:cs typeface="Arial" panose="020B0604020202020204" pitchFamily="34" charset="0"/>
              </a:rPr>
              <a:t>Resolve any mail preparation issues identified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cs typeface="Arial" panose="020B0604020202020204" pitchFamily="34" charset="0"/>
              </a:rPr>
              <a:t>After one month below threshold, mailers move to Seamless</a:t>
            </a:r>
            <a:endParaRPr lang="en-US" altLang="en-US" sz="2400" b="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045" y="4696365"/>
            <a:ext cx="3733800" cy="1255811"/>
            <a:chOff x="4129" y="1493967"/>
            <a:chExt cx="1280293" cy="1538028"/>
          </a:xfrm>
        </p:grpSpPr>
        <p:sp>
          <p:nvSpPr>
            <p:cNvPr id="5" name="Rounded Rectangle 4"/>
            <p:cNvSpPr/>
            <p:nvPr/>
          </p:nvSpPr>
          <p:spPr>
            <a:xfrm>
              <a:off x="4129" y="1493967"/>
              <a:ext cx="1280293" cy="15380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628" y="1531466"/>
              <a:ext cx="1205295" cy="1463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  <a:ea typeface="MS PGothic" pitchFamily="34" charset="-128"/>
                  <a:cs typeface="Arial" panose="020B0604020202020204" pitchFamily="34" charset="0"/>
                </a:rPr>
                <a:t>Demonstrate mail quality under thresholds for at least one calendar month</a:t>
              </a:r>
              <a:endParaRPr lang="en-US" sz="2000" kern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9645" y="4726983"/>
            <a:ext cx="3733800" cy="1255811"/>
            <a:chOff x="4129" y="1493967"/>
            <a:chExt cx="1280293" cy="1538028"/>
          </a:xfrm>
        </p:grpSpPr>
        <p:sp>
          <p:nvSpPr>
            <p:cNvPr id="8" name="Rounded Rectangle 7"/>
            <p:cNvSpPr/>
            <p:nvPr/>
          </p:nvSpPr>
          <p:spPr>
            <a:xfrm>
              <a:off x="4129" y="1493967"/>
              <a:ext cx="1280293" cy="15380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1628" y="1531466"/>
              <a:ext cx="1205295" cy="1463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  <a:ea typeface="MS PGothic" pitchFamily="34" charset="-128"/>
                  <a:cs typeface="Arial" panose="020B0604020202020204" pitchFamily="34" charset="0"/>
                </a:rPr>
                <a:t>Activate Seamles</a:t>
              </a:r>
              <a:r>
                <a:rPr lang="en-US" sz="2000" dirty="0" smtClean="0">
                  <a:solidFill>
                    <a:schemeClr val="bg1"/>
                  </a:solidFill>
                  <a:ea typeface="MS PGothic" pitchFamily="34" charset="-128"/>
                  <a:cs typeface="Arial" panose="020B0604020202020204" pitchFamily="34" charset="0"/>
                </a:rPr>
                <a:t>s Acceptance</a:t>
              </a:r>
              <a:endParaRPr lang="en-US" sz="2000" kern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Striped Right Arrow 9"/>
          <p:cNvSpPr/>
          <p:nvPr/>
        </p:nvSpPr>
        <p:spPr>
          <a:xfrm>
            <a:off x="4042845" y="4913109"/>
            <a:ext cx="1066800" cy="822325"/>
          </a:xfrm>
          <a:prstGeom prst="stripedRightArrow">
            <a:avLst/>
          </a:prstGeom>
          <a:solidFill>
            <a:srgbClr val="0070C0"/>
          </a:solidFill>
          <a:ln w="635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schemeClr val="bg2">
                  <a:lumMod val="10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0" dirty="0" smtClean="0"/>
              <a:t>Longer </a:t>
            </a:r>
            <a:r>
              <a:rPr lang="en-US" sz="2400" b="0" dirty="0"/>
              <a:t>mail production </a:t>
            </a:r>
            <a:r>
              <a:rPr lang="en-US" sz="2400" b="0" dirty="0" smtClean="0"/>
              <a:t>cycle</a:t>
            </a:r>
          </a:p>
          <a:p>
            <a:pPr lvl="0"/>
            <a:endParaRPr lang="en-US" sz="900" b="0" dirty="0" smtClean="0"/>
          </a:p>
          <a:p>
            <a:r>
              <a:rPr lang="en-US" sz="2400" b="0" dirty="0"/>
              <a:t>Greater Flexibility in Mail Preparation </a:t>
            </a:r>
            <a:endParaRPr lang="en-US" sz="2400" b="0" dirty="0" smtClean="0"/>
          </a:p>
          <a:p>
            <a:pPr lvl="1"/>
            <a:r>
              <a:rPr lang="en-US" sz="2200" dirty="0" smtClean="0"/>
              <a:t>Permit Imprint Minimums removed</a:t>
            </a:r>
          </a:p>
          <a:p>
            <a:pPr lvl="1"/>
            <a:r>
              <a:rPr lang="en-US" sz="2200" dirty="0" smtClean="0"/>
              <a:t>Bundle-Based Trays for MLOCR</a:t>
            </a:r>
          </a:p>
          <a:p>
            <a:pPr lvl="1"/>
            <a:endParaRPr lang="en-US" sz="900" b="0" dirty="0" smtClean="0"/>
          </a:p>
          <a:p>
            <a:r>
              <a:rPr lang="en-US" sz="2400" b="0" dirty="0" smtClean="0"/>
              <a:t>Postage Payment Flexibility</a:t>
            </a:r>
          </a:p>
          <a:p>
            <a:endParaRPr lang="en-US" sz="900" b="0" dirty="0"/>
          </a:p>
          <a:p>
            <a:pPr lvl="0"/>
            <a:r>
              <a:rPr lang="en-US" sz="2400" b="0" dirty="0" smtClean="0"/>
              <a:t>Improved </a:t>
            </a:r>
            <a:r>
              <a:rPr lang="en-US" sz="2400" b="0" dirty="0"/>
              <a:t>feedback </a:t>
            </a:r>
            <a:r>
              <a:rPr lang="en-US" sz="2400" b="0" dirty="0" smtClean="0"/>
              <a:t>and Trend </a:t>
            </a:r>
            <a:r>
              <a:rPr lang="en-US" sz="2400" b="0" dirty="0"/>
              <a:t>based </a:t>
            </a:r>
            <a:r>
              <a:rPr lang="en-US" sz="2400" b="0" dirty="0" smtClean="0"/>
              <a:t>measurement</a:t>
            </a:r>
          </a:p>
          <a:p>
            <a:pPr lvl="0"/>
            <a:endParaRPr lang="en-US" sz="900" b="0" dirty="0"/>
          </a:p>
          <a:p>
            <a:r>
              <a:rPr lang="en-US" sz="2400" b="0" dirty="0"/>
              <a:t>Auto-finalization </a:t>
            </a:r>
            <a:endParaRPr lang="en-US" sz="2400" b="0" dirty="0" smtClean="0"/>
          </a:p>
          <a:p>
            <a:endParaRPr lang="en-US" sz="900" b="0" dirty="0" smtClean="0"/>
          </a:p>
          <a:p>
            <a:r>
              <a:rPr lang="en-US" sz="2400" b="0" dirty="0" smtClean="0"/>
              <a:t>Verification Consistency</a:t>
            </a:r>
          </a:p>
          <a:p>
            <a:endParaRPr lang="en-US" sz="900" b="0" dirty="0" smtClean="0"/>
          </a:p>
          <a:p>
            <a:r>
              <a:rPr lang="en-US" sz="2400" b="0" dirty="0" smtClean="0"/>
              <a:t>No More MERLIN</a:t>
            </a:r>
          </a:p>
          <a:p>
            <a:endParaRPr lang="en-US" sz="2400" b="0" dirty="0" smtClean="0"/>
          </a:p>
          <a:p>
            <a:endParaRPr lang="en-US" sz="2400" b="0" dirty="0"/>
          </a:p>
          <a:p>
            <a:pPr lvl="0"/>
            <a:endParaRPr lang="en-US" sz="2400" b="0" dirty="0"/>
          </a:p>
          <a:p>
            <a:pPr marL="0" lvl="0" indent="0">
              <a:buNone/>
            </a:pPr>
            <a:r>
              <a:rPr lang="en-US" sz="2400" b="0" dirty="0" smtClean="0"/>
              <a:t> </a:t>
            </a:r>
            <a:endParaRPr 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             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9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Service:Status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30" y="1233218"/>
            <a:ext cx="8135938" cy="47958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0" dirty="0" smtClean="0"/>
              <a:t>75% </a:t>
            </a:r>
            <a:r>
              <a:rPr lang="en-US" sz="2400" b="0" dirty="0"/>
              <a:t>of total volume is </a:t>
            </a:r>
            <a:r>
              <a:rPr lang="en-US" sz="2400" b="0" dirty="0" smtClean="0"/>
              <a:t>Full-Service</a:t>
            </a:r>
            <a:endParaRPr lang="en-US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4999"/>
            <a:ext cx="4216880" cy="40321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752599"/>
            <a:ext cx="41910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sz="2600" b="1">
                <a:solidFill>
                  <a:schemeClr val="tx1"/>
                </a:solidFill>
                <a:latin typeface="Arial" charset="0"/>
                <a:ea typeface="+mn-ea"/>
                <a:cs typeface="Calibri" pitchFamily="34" charset="0"/>
              </a:defRPr>
            </a:lvl1pPr>
            <a:lvl2pPr marL="876300" indent="-4191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2541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7113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1685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6257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0829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5401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997325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0C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682625" lvl="2" indent="-225425"/>
            <a:endParaRPr lang="en-US" dirty="0" smtClean="0">
              <a:cs typeface="Arial" charset="0"/>
            </a:endParaRPr>
          </a:p>
          <a:p>
            <a:pPr marL="682625" lvl="2" indent="-225425"/>
            <a:r>
              <a:rPr lang="en-US" sz="2400" dirty="0" smtClean="0">
                <a:cs typeface="Arial" charset="0"/>
              </a:rPr>
              <a:t>Working to 100% adoption</a:t>
            </a:r>
          </a:p>
          <a:p>
            <a:pPr marL="682625" lvl="2" indent="-225425"/>
            <a:endParaRPr lang="en-US" sz="2400" dirty="0" smtClean="0">
              <a:cs typeface="Arial" charset="0"/>
            </a:endParaRPr>
          </a:p>
          <a:p>
            <a:pPr marL="682625" lvl="2" indent="-225425"/>
            <a:r>
              <a:rPr lang="en-US" sz="2400" dirty="0" smtClean="0">
                <a:cs typeface="Arial" charset="0"/>
              </a:rPr>
              <a:t>Active Mailer Contact</a:t>
            </a:r>
          </a:p>
          <a:p>
            <a:pPr marL="682625" lvl="2" indent="-225425"/>
            <a:endParaRPr lang="en-US" sz="2400" dirty="0" smtClean="0">
              <a:cs typeface="Arial" charset="0"/>
            </a:endParaRPr>
          </a:p>
          <a:p>
            <a:pPr marL="682625" lvl="2" indent="-225425"/>
            <a:r>
              <a:rPr lang="en-US" sz="2400" dirty="0" smtClean="0">
                <a:cs typeface="Arial" charset="0"/>
              </a:rPr>
              <a:t>Promoting Software vendors with certified solutions </a:t>
            </a:r>
            <a:endParaRPr lang="en-US" sz="2400" dirty="0" smtClean="0">
              <a:solidFill>
                <a:srgbClr val="002254"/>
              </a:solidFill>
              <a:cs typeface="Arial" charset="0"/>
            </a:endParaRPr>
          </a:p>
          <a:p>
            <a:pPr marL="457200" lvl="2" indent="0">
              <a:buFont typeface="Arial" charset="0"/>
              <a:buNone/>
            </a:pPr>
            <a:r>
              <a:rPr lang="en-US" dirty="0" smtClean="0">
                <a:cs typeface="Arial" charset="0"/>
              </a:rPr>
              <a:t> </a:t>
            </a:r>
            <a:endParaRPr lang="en-US" dirty="0" smtClean="0">
              <a:solidFill>
                <a:srgbClr val="002254"/>
              </a:solidFill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0799D8-6A44-41CE-B4CC-B8A961021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655638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200" dirty="0" err="1" smtClean="0"/>
              <a:t>eDoc</a:t>
            </a:r>
            <a:r>
              <a:rPr lang="en-US" sz="3200" dirty="0" smtClean="0"/>
              <a:t>: Full-Service Electronic Verification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55868"/>
            <a:ext cx="8839200" cy="9301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Full-Service Electronic Verification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is a system-driven check of the mailer’s electronic mailing documentation against Full-Service preparation rules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endParaRPr lang="en-US" sz="800" b="1" dirty="0" smtClean="0">
              <a:solidFill>
                <a:srgbClr val="FF0000"/>
              </a:solidFill>
              <a:latin typeface="Calibri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assessments until Jan. 2015 </a:t>
            </a:r>
          </a:p>
          <a:p>
            <a:endParaRPr lang="en-US" sz="800" b="1" dirty="0" smtClean="0">
              <a:solidFill>
                <a:srgbClr val="FF0000"/>
              </a:solidFill>
              <a:latin typeface="Calibri"/>
            </a:endParaRPr>
          </a:p>
          <a:p>
            <a:pPr marL="4000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Postage displayed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Oct. using Sept. Data</a:t>
            </a:r>
          </a:p>
          <a:p>
            <a:pPr marL="40005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Calibri"/>
            </a:endParaRPr>
          </a:p>
          <a:p>
            <a:endParaRPr lang="en-US" sz="2200" b="1" dirty="0" smtClean="0">
              <a:solidFill>
                <a:srgbClr val="FF0000"/>
              </a:solidFill>
              <a:latin typeface="Calibri"/>
            </a:endParaRPr>
          </a:p>
          <a:p>
            <a:pPr marL="2171700" lvl="6" indent="-342900"/>
            <a:endParaRPr lang="en-US" sz="700" dirty="0" smtClean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 smtClean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 smtClean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>
              <a:solidFill>
                <a:srgbClr val="000000"/>
              </a:solidFill>
            </a:endParaRPr>
          </a:p>
          <a:p>
            <a:pPr marL="2171700" lvl="6" indent="-342900"/>
            <a:endParaRPr lang="en-US" sz="700" dirty="0" smtClean="0">
              <a:solidFill>
                <a:srgbClr val="000000"/>
              </a:solidFill>
            </a:endParaRPr>
          </a:p>
          <a:p>
            <a:pPr marL="2171700" lvl="6" indent="-342900"/>
            <a:endParaRPr lang="en-US" sz="100" dirty="0">
              <a:solidFill>
                <a:srgbClr val="000000"/>
              </a:solidFill>
            </a:endParaRPr>
          </a:p>
          <a:p>
            <a:pPr marL="2171700" lvl="6" indent="-342900"/>
            <a:endParaRPr lang="en-US" sz="300" dirty="0" smtClean="0">
              <a:solidFill>
                <a:srgbClr val="000000"/>
              </a:solidFill>
            </a:endParaRPr>
          </a:p>
          <a:p>
            <a:pPr marL="2171700" lvl="6" indent="-342900"/>
            <a:endParaRPr lang="en-US" sz="300" dirty="0">
              <a:solidFill>
                <a:srgbClr val="000000"/>
              </a:solidFill>
            </a:endParaRPr>
          </a:p>
          <a:p>
            <a:pPr marL="2171700" lvl="6" indent="-342900"/>
            <a:endParaRPr lang="en-US" sz="300" dirty="0" smtClean="0">
              <a:solidFill>
                <a:srgbClr val="000000"/>
              </a:solidFill>
            </a:endParaRPr>
          </a:p>
          <a:p>
            <a:pPr lvl="1"/>
            <a:endParaRPr 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3904175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verifications are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performed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looking at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provided in the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eDoc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451901"/>
            <a:ext cx="61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available within 48 hours of processing the mailing</a:t>
            </a:r>
          </a:p>
        </p:txBody>
      </p:sp>
      <p:pic>
        <p:nvPicPr>
          <p:cNvPr id="18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52" y="4504340"/>
            <a:ext cx="2648523" cy="1843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Full-Service: </a:t>
            </a:r>
            <a:r>
              <a:rPr lang="en-US" dirty="0" smtClean="0"/>
              <a:t>Current Compliance Metrics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4294967295"/>
          </p:nvPr>
        </p:nvSpPr>
        <p:spPr>
          <a:xfrm>
            <a:off x="251209" y="1141326"/>
            <a:ext cx="7772400" cy="2362200"/>
          </a:xfrm>
        </p:spPr>
        <p:txBody>
          <a:bodyPr/>
          <a:lstStyle/>
          <a:p>
            <a:endParaRPr lang="en-US" sz="2400" b="0" dirty="0" smtClean="0"/>
          </a:p>
          <a:p>
            <a:r>
              <a:rPr lang="en-US" sz="2400" b="0" dirty="0" smtClean="0"/>
              <a:t>Full Service Electronic Verification Approach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89A99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fld id="{A37C8F12-81CE-4214-8417-518BF5C21692}" type="slidenum">
              <a:rPr lang="en-US" smtClean="0">
                <a:cs typeface="ヒラギノ角ゴ Pro W3"/>
              </a:rPr>
              <a:pPr>
                <a:defRPr/>
              </a:pPr>
              <a:t>5</a:t>
            </a:fld>
            <a:endParaRPr lang="en-US" dirty="0" smtClean="0">
              <a:cs typeface="ヒラギノ角ゴ Pro W3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50920"/>
              </p:ext>
            </p:extLst>
          </p:nvPr>
        </p:nvGraphicFramePr>
        <p:xfrm>
          <a:off x="533400" y="2514600"/>
          <a:ext cx="7696199" cy="30441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71374"/>
                <a:gridCol w="1324626"/>
                <a:gridCol w="1600199"/>
              </a:tblGrid>
              <a:tr h="304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+mn-lt"/>
                          <a:cs typeface="Arial" panose="020B0604020202020204" pitchFamily="34" charset="0"/>
                        </a:rPr>
                        <a:t>Full Service Verifications</a:t>
                      </a:r>
                      <a:endParaRPr lang="en-US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Thresholds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April Percentages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</a:tr>
              <a:tr h="291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en-US" sz="1400" b="0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Service</a:t>
                      </a:r>
                      <a:r>
                        <a:rPr kumimoji="0" lang="en-US" sz="1400" b="0" strike="noStrike" cap="none" normalizeH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Type ID 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99.95%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291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Mailer ID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99.87%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81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Unique Piece Barcode (IMb)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97.99%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29140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Unique Tray Barcode (</a:t>
                      </a:r>
                      <a:r>
                        <a:rPr lang="en-US" sz="1400" b="0" dirty="0" err="1" smtClean="0">
                          <a:latin typeface="+mn-lt"/>
                          <a:cs typeface="Arial" panose="020B0604020202020204" pitchFamily="34" charset="0"/>
                        </a:rPr>
                        <a:t>IMtb</a:t>
                      </a:r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99.66%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162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Unique Container Barcode (</a:t>
                      </a:r>
                      <a:r>
                        <a:rPr lang="en-US" sz="1400" b="0" dirty="0" err="1" smtClean="0">
                          <a:latin typeface="+mn-lt"/>
                          <a:cs typeface="Arial" panose="020B0604020202020204" pitchFamily="34" charset="0"/>
                        </a:rPr>
                        <a:t>IMcb</a:t>
                      </a:r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99.29%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291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By/For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89.25%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291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Co-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Palletization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(.OCI)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96.76%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5EA"/>
                    </a:solidFill>
                  </a:tcPr>
                </a:tc>
              </a:tr>
              <a:tr h="291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Entry Facility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99.95%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5-Point Star 1"/>
          <p:cNvSpPr/>
          <p:nvPr/>
        </p:nvSpPr>
        <p:spPr bwMode="auto">
          <a:xfrm>
            <a:off x="2263719" y="4648200"/>
            <a:ext cx="411981" cy="281354"/>
          </a:xfrm>
          <a:prstGeom prst="star5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smtClean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50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 txBox="1">
            <a:spLocks/>
          </p:cNvSpPr>
          <p:nvPr/>
        </p:nvSpPr>
        <p:spPr bwMode="auto">
          <a:xfrm>
            <a:off x="270640" y="345645"/>
            <a:ext cx="8458200" cy="6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7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Mailer Scorecard: How to Access</a:t>
            </a:r>
            <a:endParaRPr lang="en-US" altLang="en-US" sz="3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5424" y="1233218"/>
            <a:ext cx="8573415" cy="4343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+mn-lt"/>
              </a:rPr>
              <a:t>Enter the appropriate user name and password in the Business Customer Gateway</a:t>
            </a:r>
          </a:p>
          <a:p>
            <a:pPr lvl="1" eaLnBrk="1" hangingPunct="1"/>
            <a:r>
              <a:rPr lang="en-US" sz="1800" dirty="0" smtClean="0">
                <a:latin typeface="+mn-lt"/>
              </a:rPr>
              <a:t>Select Sign In</a:t>
            </a:r>
          </a:p>
          <a:p>
            <a:pPr marL="457200" lvl="1" indent="0" eaLnBrk="1" hangingPunct="1">
              <a:buNone/>
            </a:pPr>
            <a:endParaRPr lang="en-US" sz="1800" dirty="0">
              <a:latin typeface="+mn-lt"/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" y="2123230"/>
            <a:ext cx="7960309" cy="3072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F251A8-769D-4CAC-9F05-E3A60A29B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 txBox="1">
            <a:spLocks/>
          </p:cNvSpPr>
          <p:nvPr/>
        </p:nvSpPr>
        <p:spPr bwMode="auto">
          <a:xfrm>
            <a:off x="270640" y="345645"/>
            <a:ext cx="8458200" cy="6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Mailer Scorecard: How to Access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5424" y="1233218"/>
            <a:ext cx="8573415" cy="4343400"/>
          </a:xfrm>
        </p:spPr>
        <p:txBody>
          <a:bodyPr/>
          <a:lstStyle/>
          <a:p>
            <a:pPr eaLnBrk="1" hangingPunct="1"/>
            <a:r>
              <a:rPr lang="en-US" sz="1800" dirty="0"/>
              <a:t>Scroll down to the Tools &amp; Wizard section</a:t>
            </a:r>
          </a:p>
          <a:p>
            <a:pPr lvl="1" eaLnBrk="1" hangingPunct="1"/>
            <a:r>
              <a:rPr lang="en-US" sz="1800" dirty="0"/>
              <a:t>Select Mailing Reports </a:t>
            </a:r>
          </a:p>
          <a:p>
            <a:pPr marL="457200" lvl="1" indent="0" eaLnBrk="1" hangingPunct="1">
              <a:buNone/>
            </a:pPr>
            <a:endParaRPr lang="en-US" sz="1800" dirty="0">
              <a:latin typeface="+mn-lt"/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224" y="2123230"/>
            <a:ext cx="8582411" cy="284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684275" y="3889859"/>
            <a:ext cx="1689820" cy="192025"/>
          </a:xfrm>
          <a:prstGeom prst="rect">
            <a:avLst/>
          </a:prstGeom>
          <a:noFill/>
          <a:ln w="19050" cap="flat" cmpd="sng" algn="ctr">
            <a:solidFill>
              <a:srgbClr val="E4060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F251A8-769D-4CAC-9F05-E3A60A29B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 txBox="1">
            <a:spLocks/>
          </p:cNvSpPr>
          <p:nvPr/>
        </p:nvSpPr>
        <p:spPr bwMode="auto">
          <a:xfrm>
            <a:off x="270640" y="345645"/>
            <a:ext cx="8458200" cy="6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Mailer Scorecard: How to Access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5424" y="1233218"/>
            <a:ext cx="8573415" cy="4343400"/>
          </a:xfrm>
        </p:spPr>
        <p:txBody>
          <a:bodyPr/>
          <a:lstStyle/>
          <a:p>
            <a:pPr eaLnBrk="1" hangingPunct="1"/>
            <a:r>
              <a:rPr lang="en-US" sz="1800" dirty="0"/>
              <a:t>Select Mailer Scorecard</a:t>
            </a:r>
          </a:p>
          <a:p>
            <a:pPr marL="457200" lvl="1" indent="0" eaLnBrk="1" hangingPunct="1">
              <a:buNone/>
            </a:pPr>
            <a:endParaRPr lang="en-US" sz="1800" dirty="0">
              <a:latin typeface="+mn-lt"/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1928543"/>
            <a:ext cx="8142754" cy="276782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F251A8-769D-4CAC-9F05-E3A60A29B6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2000" dirty="0" smtClean="0">
                <a:latin typeface="+mn-lt"/>
              </a:rPr>
              <a:t>Reports can be run as the </a:t>
            </a:r>
            <a:r>
              <a:rPr lang="en-US" sz="2000" dirty="0" err="1" smtClean="0">
                <a:latin typeface="+mn-lt"/>
              </a:rPr>
              <a:t>eDoc</a:t>
            </a:r>
            <a:r>
              <a:rPr lang="en-US" sz="2000" dirty="0" smtClean="0">
                <a:latin typeface="+mn-lt"/>
              </a:rPr>
              <a:t> submitter or Mail Owner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AADB84-AB0A-4E94-BA43-038059F164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6" y="2438400"/>
            <a:ext cx="6318250" cy="25639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1540" y="304800"/>
            <a:ext cx="845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Mailer Scorecard: How to Access</a:t>
            </a:r>
          </a:p>
        </p:txBody>
      </p:sp>
    </p:spTree>
    <p:extLst>
      <p:ext uri="{BB962C8B-B14F-4D97-AF65-F5344CB8AC3E}">
        <p14:creationId xmlns:p14="http://schemas.microsoft.com/office/powerpoint/2010/main" val="35192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080800"/>
      </a:dk2>
      <a:lt2>
        <a:srgbClr val="101000"/>
      </a:lt2>
      <a:accent1>
        <a:srgbClr val="080808"/>
      </a:accent1>
      <a:accent2>
        <a:srgbClr val="0C0C04"/>
      </a:accent2>
      <a:accent3>
        <a:srgbClr val="FFFFFF"/>
      </a:accent3>
      <a:accent4>
        <a:srgbClr val="000000"/>
      </a:accent4>
      <a:accent5>
        <a:srgbClr val="AAAAAA"/>
      </a:accent5>
      <a:accent6>
        <a:srgbClr val="0A0A03"/>
      </a:accent6>
      <a:hlink>
        <a:srgbClr val="080808"/>
      </a:hlink>
      <a:folHlink>
        <a:srgbClr val="080808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80800"/>
        </a:dk2>
        <a:lt2>
          <a:srgbClr val="101000"/>
        </a:lt2>
        <a:accent1>
          <a:srgbClr val="080808"/>
        </a:accent1>
        <a:accent2>
          <a:srgbClr val="0C0C04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A0A03"/>
        </a:accent6>
        <a:hlink>
          <a:srgbClr val="080808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TAC_May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ada Post - USPS Package Handlin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nada Post - USPS Package Hand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Post - USPS Package Handl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Post - USPS Package Handl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TAC_May_2014" id="{52ED1A17-7BB7-4AD3-B82A-FE7CDF70879F}" vid="{E4B290D9-27F7-4CC2-87D4-77BAF6D7031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23933</TotalTime>
  <Words>1141</Words>
  <Application>Microsoft Office PowerPoint</Application>
  <PresentationFormat>On-screen Show (4:3)</PresentationFormat>
  <Paragraphs>381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Level</vt:lpstr>
      <vt:lpstr>MTAC_May_2014</vt:lpstr>
      <vt:lpstr>PowerPoint Presentation</vt:lpstr>
      <vt:lpstr>Agenda</vt:lpstr>
      <vt:lpstr>Full Service:Status</vt:lpstr>
      <vt:lpstr>eDoc: Full-Service Electronic Verification</vt:lpstr>
      <vt:lpstr>Full-Service: Current Compliance Metrics</vt:lpstr>
      <vt:lpstr>PowerPoint Presentation</vt:lpstr>
      <vt:lpstr>PowerPoint Presentation</vt:lpstr>
      <vt:lpstr>PowerPoint Presentation</vt:lpstr>
      <vt:lpstr>PowerPoint Presentation</vt:lpstr>
      <vt:lpstr>Mailer Scorecard </vt:lpstr>
      <vt:lpstr>Full Service Invoicing</vt:lpstr>
      <vt:lpstr>Full Service Invoicing</vt:lpstr>
      <vt:lpstr>Full Service Invoicing</vt:lpstr>
      <vt:lpstr>Full Service Invoicing</vt:lpstr>
      <vt:lpstr>MOVE Update</vt:lpstr>
      <vt:lpstr>Streamlines Drop-shipments and Expedited plant loads</vt:lpstr>
      <vt:lpstr>eInduction Benefits </vt:lpstr>
      <vt:lpstr>eInduction: Status</vt:lpstr>
      <vt:lpstr>eInduction: Scan Rate Trend</vt:lpstr>
      <vt:lpstr>Outstanding eInduction Gaps </vt:lpstr>
      <vt:lpstr>Seamless Overview</vt:lpstr>
      <vt:lpstr>Seamless  Verifications</vt:lpstr>
      <vt:lpstr>Seamless  Status</vt:lpstr>
      <vt:lpstr>Seamless Onboarding to Seamless</vt:lpstr>
      <vt:lpstr>Seamless Benefits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Binford</dc:creator>
  <cp:lastModifiedBy>Hoyt, Garrett M - Washington, DC</cp:lastModifiedBy>
  <cp:revision>510</cp:revision>
  <cp:lastPrinted>2011-04-18T20:18:37Z</cp:lastPrinted>
  <dcterms:created xsi:type="dcterms:W3CDTF">2009-09-18T14:54:45Z</dcterms:created>
  <dcterms:modified xsi:type="dcterms:W3CDTF">2014-06-10T12:31:23Z</dcterms:modified>
</cp:coreProperties>
</file>